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5"/>
  </p:notesMasterIdLst>
  <p:sldIdLst>
    <p:sldId id="256" r:id="rId2"/>
    <p:sldId id="380" r:id="rId3"/>
    <p:sldId id="291" r:id="rId4"/>
    <p:sldId id="290" r:id="rId5"/>
    <p:sldId id="315" r:id="rId6"/>
    <p:sldId id="347" r:id="rId7"/>
    <p:sldId id="293" r:id="rId8"/>
    <p:sldId id="348" r:id="rId9"/>
    <p:sldId id="318" r:id="rId10"/>
    <p:sldId id="349" r:id="rId11"/>
    <p:sldId id="350" r:id="rId12"/>
    <p:sldId id="294" r:id="rId13"/>
    <p:sldId id="351" r:id="rId14"/>
    <p:sldId id="352" r:id="rId15"/>
    <p:sldId id="353" r:id="rId16"/>
    <p:sldId id="339" r:id="rId17"/>
    <p:sldId id="356" r:id="rId18"/>
    <p:sldId id="355" r:id="rId19"/>
    <p:sldId id="357" r:id="rId20"/>
    <p:sldId id="359" r:id="rId21"/>
    <p:sldId id="360" r:id="rId22"/>
    <p:sldId id="361" r:id="rId23"/>
    <p:sldId id="358" r:id="rId24"/>
    <p:sldId id="382" r:id="rId25"/>
    <p:sldId id="381" r:id="rId26"/>
    <p:sldId id="362" r:id="rId27"/>
    <p:sldId id="363" r:id="rId28"/>
    <p:sldId id="365" r:id="rId29"/>
    <p:sldId id="366" r:id="rId30"/>
    <p:sldId id="367" r:id="rId31"/>
    <p:sldId id="368" r:id="rId32"/>
    <p:sldId id="364" r:id="rId33"/>
    <p:sldId id="369" r:id="rId34"/>
    <p:sldId id="370" r:id="rId35"/>
    <p:sldId id="371" r:id="rId36"/>
    <p:sldId id="372" r:id="rId37"/>
    <p:sldId id="373" r:id="rId38"/>
    <p:sldId id="376" r:id="rId39"/>
    <p:sldId id="377" r:id="rId40"/>
    <p:sldId id="383" r:id="rId41"/>
    <p:sldId id="378" r:id="rId42"/>
    <p:sldId id="379" r:id="rId43"/>
    <p:sldId id="306" r:id="rId4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5A5A"/>
    <a:srgbClr val="00FF00"/>
    <a:srgbClr val="FF00FF"/>
    <a:srgbClr val="0DB380"/>
    <a:srgbClr val="00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514" autoAdjust="0"/>
  </p:normalViewPr>
  <p:slideViewPr>
    <p:cSldViewPr>
      <p:cViewPr>
        <p:scale>
          <a:sx n="100" d="100"/>
          <a:sy n="100" d="100"/>
        </p:scale>
        <p:origin x="-1932" y="-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68503-99CB-41EB-9D67-4ADA1DCFFC7F}" type="datetimeFigureOut">
              <a:rPr lang="pt-BR" smtClean="0"/>
              <a:t>14/09/2011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5560E-C839-40E2-957A-A4B404157F1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0960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endParaRPr lang="pt-B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r>
              <a:rPr lang="pt-BR" noProof="0" dirty="0" smtClean="0"/>
              <a:t>A polarização faz com que o sinal (que</a:t>
            </a:r>
            <a:r>
              <a:rPr lang="pt-BR" baseline="0" noProof="0" dirty="0" smtClean="0"/>
              <a:t> é uma onda) siga apenas um plano na transmissão, e não para todas as direções.</a:t>
            </a:r>
            <a:endParaRPr lang="pt-BR" noProof="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5560E-C839-40E2-957A-A4B404157F19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858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685800" y="4343400"/>
            <a:ext cx="5486400" cy="1569660"/>
          </a:xfrm>
        </p:spPr>
        <p:txBody>
          <a:bodyPr>
            <a:spAutoFit/>
          </a:bodyPr>
          <a:lstStyle/>
          <a:p>
            <a:pPr lvl="0"/>
            <a:r>
              <a:rPr lang="pt-BR" noProof="0" dirty="0" smtClean="0"/>
              <a:t>Agora começo</a:t>
            </a:r>
            <a:r>
              <a:rPr lang="pt-BR" baseline="0" noProof="0" dirty="0" smtClean="0"/>
              <a:t> a discutir sobre os problemas que serviram como base à proposta do meu projeto de mestrado. O primeiro problema é a questão da compressão</a:t>
            </a:r>
            <a:endParaRPr lang="pt-BR" noProof="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pt-BR" smtClean="0"/>
              <a:t>Clique para editar o título mestre</a:t>
            </a:r>
            <a:endParaRPr kumimoji="0" lang="pt-BR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pt-BR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E3188135-16F7-40D6-B3B0-663DD3FC54B8}" type="datetime1">
              <a:rPr lang="pt-BR" smtClean="0"/>
              <a:t>14/09/2011</a:t>
            </a:fld>
            <a:endParaRPr lang="pt-BR" dirty="0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tângulo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Retângulo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Retângulo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Conector reto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Conector reto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Conector reto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Conector reto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7" name="Retângulo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ips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ips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Elips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Elips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Elips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CC2D9971-FBC4-4232-B226-D3882EA6314B}" type="slidenum">
              <a:rPr lang="pt-BR" smtClean="0"/>
              <a:t>‹nº›</a:t>
            </a:fld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DE201-C26D-40BB-A193-6F0035D73FBF}" type="datetime1">
              <a:rPr lang="pt-BR" smtClean="0"/>
              <a:t>14/09/2011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pt-BR" smtClean="0"/>
              <a:t>Clique para editar o título mestre</a:t>
            </a:r>
            <a:endParaRPr kumimoji="0"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F4B7F-6C10-4D53-A27B-CC237E91CB34}" type="datetime1">
              <a:rPr lang="pt-BR" smtClean="0"/>
              <a:t>14/09/2011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02F8022-A04B-432E-9866-27487618912D}" type="datetime1">
              <a:rPr lang="pt-BR" smtClean="0"/>
              <a:t>14/09/2011</a:t>
            </a:fld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C2D9971-FBC4-4232-B226-D3882EA6314B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pt-BR" smtClean="0"/>
              <a:t>Clique para editar o título mestre</a:t>
            </a:r>
            <a:endParaRPr kumimoji="0"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4E9312FF-E5A5-4E7D-A855-27DC3D260262}" type="datetime1">
              <a:rPr lang="pt-BR" smtClean="0"/>
              <a:t>14/09/2011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tângulo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tângulo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tângulo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Conector reto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Conector reto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Conector reto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Conector reto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Retângulo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Elips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Elips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ips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lips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ips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Conector reto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CC2D9971-FBC4-4232-B226-D3882EA6314B}" type="slidenum">
              <a:rPr lang="pt-BR" smtClean="0"/>
              <a:t>‹nº›</a:t>
            </a:fld>
            <a:endParaRPr lang="pt-BR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B7FFA-AEF9-48E2-BD82-6E1E402D109F}" type="datetime1">
              <a:rPr lang="pt-BR" smtClean="0"/>
              <a:t>14/09/2011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pt-BR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pt-BR" smtClean="0"/>
              <a:t>Clique para editar o título mestre</a:t>
            </a:r>
            <a:endParaRPr kumimoji="0"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DDFA5-E5F1-43EC-996F-78DBF8B52FC6}" type="datetime1">
              <a:rPr lang="pt-BR" smtClean="0"/>
              <a:t>14/09/2011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pt-BR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pt-BR"/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pt-BR"/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1209680-2B12-4AB9-BCBC-6836D7A2D5A2}" type="datetime1">
              <a:rPr lang="pt-BR" smtClean="0"/>
              <a:t>14/09/2011</a:t>
            </a:fld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C2D9971-FBC4-4232-B226-D3882EA6314B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C3AB0-901B-49F6-92CD-AD15C65D5417}" type="datetime1">
              <a:rPr lang="pt-BR" smtClean="0"/>
              <a:t>14/09/2011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ector reto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pt-BR" smtClean="0"/>
              <a:t>Clique para editar o título mestre</a:t>
            </a:r>
            <a:endParaRPr kumimoji="0"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8" name="Conector reto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Retângulo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Conector reto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Elips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Espaço Reservado para Conteúdo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pt-BR"/>
          </a:p>
        </p:txBody>
      </p:sp>
      <p:sp>
        <p:nvSpPr>
          <p:cNvPr id="21" name="Espaço Reservado para Data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2EC3EF7-9ED9-49E9-9BD3-95C4E33B81A6}" type="datetime1">
              <a:rPr lang="pt-BR" smtClean="0"/>
              <a:t>14/09/2011</a:t>
            </a:fld>
            <a:endParaRPr lang="pt-BR" dirty="0"/>
          </a:p>
        </p:txBody>
      </p:sp>
      <p:sp>
        <p:nvSpPr>
          <p:cNvPr id="22" name="Espaço Reservado para Número de Slide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C2D9971-FBC4-4232-B226-D3882EA6314B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23" name="Espaço Reservado para Rodapé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3" name="Elips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pt-BR" smtClean="0"/>
              <a:t>Clique para editar o título mestre</a:t>
            </a:r>
            <a:endParaRPr kumimoji="0"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pt-BR" dirty="0" smtClean="0"/>
              <a:t>Clique no ícone para adicionar uma imagem</a:t>
            </a:r>
            <a:endParaRPr kumimoji="0"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10" name="Conector reto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Retângulo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Conector reto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9" name="Conector reto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Conector reto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Espaço Reservado para Data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A90EF26-17C7-4334-AF48-68D474289B48}" type="datetime1">
              <a:rPr lang="pt-BR" smtClean="0"/>
              <a:t>14/09/2011</a:t>
            </a:fld>
            <a:endParaRPr lang="pt-BR" dirty="0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C2D9971-FBC4-4232-B226-D3882EA6314B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21" name="Espaço Reservado para Rodapé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pt-BR" smtClean="0"/>
              <a:t>Clique para editar o estilo do título mestre</a:t>
            </a:r>
            <a:endParaRPr kumimoji="0" lang="pt-BR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pt-BR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D51C65EF-F4B2-4CE5-8009-2D690941F00A}" type="datetime1">
              <a:rPr lang="pt-BR" smtClean="0"/>
              <a:t>14/09/2011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7" name="Conector reto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Retângulo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Elips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CC2D9971-FBC4-4232-B226-D3882EA6314B}" type="slidenum">
              <a:rPr lang="pt-BR" smtClean="0"/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doi.acm.org/10.1145/1858477.1858506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x.doi.org/10.1117/12.877045" TargetMode="External"/><Relationship Id="rId5" Type="http://schemas.openxmlformats.org/officeDocument/2006/relationships/hyperlink" Target="http://dx.doi.org/10.1109/PCS.2009.5167358" TargetMode="External"/><Relationship Id="rId4" Type="http://schemas.openxmlformats.org/officeDocument/2006/relationships/hyperlink" Target="http://dx.doi.org/10.1117/12.274462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panasonic.biz/sav/broch_bdf/AG-3DA1_e.pdf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cairns.wordpress.com/2009/09/26/a-bubble-in-your-lap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755576" y="404664"/>
            <a:ext cx="7938392" cy="5215924"/>
            <a:chOff x="755576" y="422216"/>
            <a:chExt cx="7938392" cy="5215924"/>
          </a:xfrm>
        </p:grpSpPr>
        <p:pic>
          <p:nvPicPr>
            <p:cNvPr id="5" name="Picture 5" descr="C:\Documents and Settings\Matheus\Desktop\Mestrado\1-Meus-Artigos\WebMedia11\old01-anaglyph.bmp"/>
            <p:cNvPicPr>
              <a:picLocks noChangeAspect="1" noChangeArrowheads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5576" y="744128"/>
              <a:ext cx="3312368" cy="2386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Documents and Settings\Matheus\Desktop\Mestrado\1-Meus-Artigos\WebMedia11\old01.bmp"/>
            <p:cNvPicPr>
              <a:picLocks noChangeAspect="1" noChangeArrowheads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2" r="66229" b="19555"/>
            <a:stretch/>
          </p:blipFill>
          <p:spPr bwMode="auto">
            <a:xfrm>
              <a:off x="5372844" y="422216"/>
              <a:ext cx="3312368" cy="2269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Documents and Settings\Matheus\Desktop\Mestrado\1-Meus-Artigos\WebMedia11\old01.bmp"/>
            <p:cNvPicPr>
              <a:picLocks noChangeAspect="1" noChangeArrowheads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32" r="16229" b="19555"/>
            <a:stretch/>
          </p:blipFill>
          <p:spPr bwMode="auto">
            <a:xfrm>
              <a:off x="5364088" y="3356992"/>
              <a:ext cx="3329880" cy="2281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Conector em curva 9"/>
            <p:cNvCxnSpPr>
              <a:stCxn id="5" idx="3"/>
              <a:endCxn id="8" idx="1"/>
            </p:cNvCxnSpPr>
            <p:nvPr/>
          </p:nvCxnSpPr>
          <p:spPr>
            <a:xfrm flipV="1">
              <a:off x="4067944" y="1556792"/>
              <a:ext cx="1304900" cy="380615"/>
            </a:xfrm>
            <a:prstGeom prst="curvedConnector3">
              <a:avLst/>
            </a:prstGeom>
            <a:ln>
              <a:solidFill>
                <a:schemeClr val="accent4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Conector em curva 11"/>
            <p:cNvCxnSpPr>
              <a:stCxn id="5" idx="3"/>
              <a:endCxn id="9" idx="1"/>
            </p:cNvCxnSpPr>
            <p:nvPr/>
          </p:nvCxnSpPr>
          <p:spPr>
            <a:xfrm>
              <a:off x="4067944" y="1937407"/>
              <a:ext cx="1296144" cy="2560159"/>
            </a:xfrm>
            <a:prstGeom prst="curvedConnector3">
              <a:avLst/>
            </a:prstGeom>
            <a:ln>
              <a:solidFill>
                <a:schemeClr val="accent4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286000" y="5153744"/>
            <a:ext cx="6172200" cy="1371600"/>
          </a:xfrm>
        </p:spPr>
        <p:txBody>
          <a:bodyPr>
            <a:normAutofit lnSpcReduction="10000"/>
          </a:bodyPr>
          <a:lstStyle/>
          <a:p>
            <a:r>
              <a:rPr lang="pt-BR" sz="1600" dirty="0" smtClean="0"/>
              <a:t>Apresentação para Qualificação no Mestrado</a:t>
            </a:r>
          </a:p>
          <a:p>
            <a:r>
              <a:rPr lang="pt-BR" sz="1400" b="0" dirty="0" smtClean="0"/>
              <a:t>Orientando: Matheus Ricardo Uihara Zingarelli</a:t>
            </a:r>
          </a:p>
          <a:p>
            <a:r>
              <a:rPr lang="pt-BR" sz="1400" b="0" dirty="0" smtClean="0"/>
              <a:t>Orientador: Prof. Dr. Rudinei Goularte</a:t>
            </a:r>
          </a:p>
          <a:p>
            <a:endParaRPr lang="pt-BR" sz="1200" dirty="0" smtClean="0"/>
          </a:p>
          <a:p>
            <a:pPr algn="ctr"/>
            <a:r>
              <a:rPr lang="pt-BR" sz="1200" dirty="0" smtClean="0"/>
              <a:t>19 de Setembro de 2011</a:t>
            </a:r>
            <a:endParaRPr lang="pt-BR" sz="1200" dirty="0"/>
          </a:p>
        </p:txBody>
      </p:sp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2286000" y="2420888"/>
            <a:ext cx="6678488" cy="2597674"/>
          </a:xfrm>
        </p:spPr>
        <p:txBody>
          <a:bodyPr>
            <a:normAutofit fontScale="90000"/>
          </a:bodyPr>
          <a:lstStyle/>
          <a:p>
            <a:r>
              <a:rPr lang="pt-BR" sz="4400" dirty="0"/>
              <a:t>Reversão de imagens e vídeos estereoscópicos anaglíficos ao par estéreo original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3157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SCC5909 - Fundamentos de Multimídia - Seminário Vídeo 3D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10</a:t>
            </a:fld>
            <a:endParaRPr lang="pt-BR" dirty="0"/>
          </a:p>
        </p:txBody>
      </p:sp>
      <p:pic>
        <p:nvPicPr>
          <p:cNvPr id="2050" name="Picture 2" descr="E:\versionados\1-Meus-Artigos\Qualificacao\rv05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11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Visualização Estereoscópica – Outros Métodos</a:t>
            </a:r>
            <a:endParaRPr lang="pt-BR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sz="quarter" idx="1"/>
          </p:nvPr>
        </p:nvSpPr>
        <p:spPr>
          <a:xfrm>
            <a:off x="251520" y="1484784"/>
            <a:ext cx="8208912" cy="4873752"/>
          </a:xfrm>
        </p:spPr>
        <p:txBody>
          <a:bodyPr>
            <a:normAutofit/>
          </a:bodyPr>
          <a:lstStyle/>
          <a:p>
            <a:r>
              <a:rPr lang="pt-BR" sz="2200" dirty="0" smtClean="0"/>
              <a:t>Luz Polarizada</a:t>
            </a:r>
          </a:p>
          <a:p>
            <a:pPr lvl="1"/>
            <a:r>
              <a:rPr lang="pt-BR" sz="1900" dirty="0" smtClean="0"/>
              <a:t>Filtros polarizam o sinal de cada vídeo de modo diferente</a:t>
            </a:r>
          </a:p>
          <a:p>
            <a:pPr lvl="1"/>
            <a:r>
              <a:rPr lang="pt-BR" sz="1900" dirty="0" smtClean="0"/>
              <a:t>Lentes dos óculos filtram o sinal de vídeo correspondente para cada </a:t>
            </a:r>
            <a:r>
              <a:rPr lang="pt-BR" sz="1900" dirty="0" smtClean="0"/>
              <a:t>olho</a:t>
            </a:r>
          </a:p>
          <a:p>
            <a:pPr lvl="1"/>
            <a:endParaRPr lang="pt-BR" sz="1900" dirty="0" smtClean="0"/>
          </a:p>
          <a:p>
            <a:r>
              <a:rPr lang="pt-BR" sz="2200" dirty="0" smtClean="0"/>
              <a:t>Óculos Obturadores</a:t>
            </a:r>
          </a:p>
          <a:p>
            <a:pPr lvl="1"/>
            <a:r>
              <a:rPr lang="pt-BR" sz="1900" dirty="0" smtClean="0"/>
              <a:t>Separação mecânica das imagens</a:t>
            </a:r>
          </a:p>
          <a:p>
            <a:pPr lvl="1"/>
            <a:r>
              <a:rPr lang="pt-BR" sz="1900" dirty="0" smtClean="0"/>
              <a:t>Alternância das lentes entre transparente e opaca</a:t>
            </a:r>
          </a:p>
          <a:p>
            <a:pPr lvl="2"/>
            <a:r>
              <a:rPr lang="pt-BR" sz="1600" dirty="0" smtClean="0"/>
              <a:t>Alta frequência</a:t>
            </a:r>
          </a:p>
          <a:p>
            <a:pPr lvl="1"/>
            <a:endParaRPr lang="pt-BR" sz="1900" dirty="0" smtClean="0"/>
          </a:p>
          <a:p>
            <a:r>
              <a:rPr lang="pt-BR" sz="2200" dirty="0" smtClean="0"/>
              <a:t>Monitores </a:t>
            </a:r>
            <a:r>
              <a:rPr lang="pt-BR" sz="2200" dirty="0" smtClean="0"/>
              <a:t>autoestereoscópicos</a:t>
            </a:r>
          </a:p>
          <a:p>
            <a:pPr lvl="1"/>
            <a:r>
              <a:rPr lang="pt-BR" sz="1900" dirty="0" smtClean="0"/>
              <a:t>Película redireciona a luz em vários ângulos diferentes</a:t>
            </a:r>
          </a:p>
          <a:p>
            <a:pPr lvl="2"/>
            <a:r>
              <a:rPr lang="pt-BR" sz="1600" dirty="0" smtClean="0"/>
              <a:t>Cada ângulo possui uma nova perspectiva da cena</a:t>
            </a:r>
          </a:p>
          <a:p>
            <a:endParaRPr lang="pt-BR" sz="2200" dirty="0" smtClean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11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763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Documents and Settings\Matheus\Desktop\Mestrado\2-Disciplinas\Multimidia\bit.jp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05050" y="0"/>
            <a:ext cx="6772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12</a:t>
            </a:fld>
            <a:endParaRPr lang="pt-BR" dirty="0"/>
          </a:p>
        </p:txBody>
      </p:sp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 smtClean="0"/>
              <a:t>Codificação Estereoscópica</a:t>
            </a:r>
            <a:endParaRPr lang="pt-BR" sz="4400" dirty="0"/>
          </a:p>
        </p:txBody>
      </p:sp>
      <p:sp>
        <p:nvSpPr>
          <p:cNvPr id="8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Qualificação Mestrado – Matheus Ricardo Uihara Zingarelli</a:t>
            </a:r>
          </a:p>
        </p:txBody>
      </p:sp>
    </p:spTree>
    <p:extLst>
      <p:ext uri="{BB962C8B-B14F-4D97-AF65-F5344CB8AC3E}">
        <p14:creationId xmlns:p14="http://schemas.microsoft.com/office/powerpoint/2010/main" val="302930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Codificação Estereoscópica – Introdução</a:t>
            </a:r>
            <a:endParaRPr lang="pt-BR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13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Par estéreo → dois sinais de vídeo → dobro de informação a ser </a:t>
            </a:r>
            <a:r>
              <a:rPr lang="pt-BR" dirty="0" smtClean="0"/>
              <a:t>armazenado</a:t>
            </a:r>
          </a:p>
          <a:p>
            <a:endParaRPr lang="pt-BR" dirty="0" smtClean="0"/>
          </a:p>
          <a:p>
            <a:r>
              <a:rPr lang="pt-BR" dirty="0" smtClean="0"/>
              <a:t>Necessidade de novas estratégias de </a:t>
            </a:r>
            <a:r>
              <a:rPr lang="pt-BR" dirty="0" smtClean="0"/>
              <a:t>compressão</a:t>
            </a:r>
          </a:p>
          <a:p>
            <a:endParaRPr lang="pt-BR" dirty="0" smtClean="0"/>
          </a:p>
          <a:p>
            <a:r>
              <a:rPr lang="pt-BR" dirty="0" smtClean="0"/>
              <a:t>Classificação</a:t>
            </a:r>
          </a:p>
          <a:p>
            <a:pPr lvl="1"/>
            <a:r>
              <a:rPr lang="pt-BR" dirty="0" smtClean="0"/>
              <a:t>Convencional – Método de Lipton (Lipton, 1997)</a:t>
            </a:r>
          </a:p>
          <a:p>
            <a:pPr lvl="1"/>
            <a:r>
              <a:rPr lang="pt-BR" dirty="0" smtClean="0"/>
              <a:t>Baseada e vídeo e profundidade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498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Codificação Estereoscópica – Método de Lipton</a:t>
            </a:r>
            <a:endParaRPr lang="pt-BR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14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Apenas par </a:t>
            </a:r>
            <a:r>
              <a:rPr lang="pt-BR" dirty="0" smtClean="0"/>
              <a:t>estéreo</a:t>
            </a:r>
          </a:p>
          <a:p>
            <a:endParaRPr lang="pt-BR" dirty="0"/>
          </a:p>
          <a:p>
            <a:r>
              <a:rPr lang="pt-BR" dirty="0" smtClean="0"/>
              <a:t>Formatos </a:t>
            </a:r>
            <a:r>
              <a:rPr lang="pt-BR" dirty="0"/>
              <a:t>para armazenamento:</a:t>
            </a:r>
          </a:p>
          <a:p>
            <a:pPr lvl="1"/>
            <a:r>
              <a:rPr lang="pt-BR" dirty="0" smtClean="0"/>
              <a:t>lado-a-lado (</a:t>
            </a:r>
            <a:r>
              <a:rPr lang="pt-BR" i="1" dirty="0" smtClean="0"/>
              <a:t>side-by-side</a:t>
            </a:r>
            <a:r>
              <a:rPr lang="pt-BR" dirty="0" smtClean="0"/>
              <a:t>)</a:t>
            </a:r>
            <a:endParaRPr lang="pt-BR" dirty="0"/>
          </a:p>
          <a:p>
            <a:pPr lvl="1"/>
            <a:r>
              <a:rPr lang="pt-BR" dirty="0" smtClean="0"/>
              <a:t>acima-abaixo (</a:t>
            </a:r>
            <a:r>
              <a:rPr lang="pt-BR" i="1" dirty="0" smtClean="0"/>
              <a:t>above-below</a:t>
            </a:r>
            <a:r>
              <a:rPr lang="pt-BR" dirty="0" smtClean="0"/>
              <a:t>)</a:t>
            </a:r>
          </a:p>
          <a:p>
            <a:pPr lvl="1"/>
            <a:endParaRPr lang="pt-BR" i="1" dirty="0"/>
          </a:p>
          <a:p>
            <a:r>
              <a:rPr lang="pt-BR" dirty="0" smtClean="0"/>
              <a:t>(</a:t>
            </a:r>
            <a:r>
              <a:rPr lang="pt-BR" dirty="0" smtClean="0"/>
              <a:t>Smolic et al., 2009)</a:t>
            </a:r>
          </a:p>
          <a:p>
            <a:pPr lvl="1"/>
            <a:r>
              <a:rPr lang="en-US" dirty="0" smtClean="0"/>
              <a:t>CSV (</a:t>
            </a:r>
            <a:r>
              <a:rPr lang="en-US" b="1" i="1" dirty="0" smtClean="0"/>
              <a:t>C</a:t>
            </a:r>
            <a:r>
              <a:rPr lang="en-US" i="1" dirty="0" smtClean="0"/>
              <a:t>onventional </a:t>
            </a:r>
            <a:r>
              <a:rPr lang="en-US" b="1" i="1" dirty="0" smtClean="0"/>
              <a:t>S</a:t>
            </a:r>
            <a:r>
              <a:rPr lang="en-US" i="1" dirty="0" smtClean="0"/>
              <a:t>tereo </a:t>
            </a:r>
            <a:r>
              <a:rPr lang="en-US" b="1" i="1" dirty="0" smtClean="0"/>
              <a:t>V</a:t>
            </a:r>
            <a:r>
              <a:rPr lang="en-US" i="1" dirty="0" smtClean="0"/>
              <a:t>ideo</a:t>
            </a:r>
            <a:r>
              <a:rPr lang="en-US" dirty="0" smtClean="0"/>
              <a:t>)</a:t>
            </a:r>
          </a:p>
          <a:p>
            <a:pPr lvl="1"/>
            <a:r>
              <a:rPr lang="pt-BR" dirty="0" smtClean="0"/>
              <a:t>MVC (</a:t>
            </a:r>
            <a:r>
              <a:rPr lang="pt-BR" b="1" i="1" dirty="0" smtClean="0"/>
              <a:t>M</a:t>
            </a:r>
            <a:r>
              <a:rPr lang="pt-BR" i="1" dirty="0" smtClean="0"/>
              <a:t>ultiview </a:t>
            </a:r>
            <a:r>
              <a:rPr lang="pt-BR" b="1" i="1" dirty="0" smtClean="0"/>
              <a:t>V</a:t>
            </a:r>
            <a:r>
              <a:rPr lang="pt-BR" i="1" dirty="0" smtClean="0"/>
              <a:t>ideo </a:t>
            </a:r>
            <a:r>
              <a:rPr lang="pt-BR" b="1" i="1" dirty="0" smtClean="0"/>
              <a:t>C</a:t>
            </a:r>
            <a:r>
              <a:rPr lang="pt-BR" i="1" dirty="0" smtClean="0"/>
              <a:t>oding</a:t>
            </a:r>
            <a:r>
              <a:rPr lang="pt-BR" dirty="0" smtClean="0"/>
              <a:t>)</a:t>
            </a:r>
          </a:p>
          <a:p>
            <a:pPr lvl="1"/>
            <a:endParaRPr lang="pt-BR" dirty="0"/>
          </a:p>
          <a:p>
            <a:r>
              <a:rPr lang="pt-BR" dirty="0"/>
              <a:t>Limitado para as tecnologias futuras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947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Codificação Estereoscópica – Baseada em Vídeo e Profundidade</a:t>
            </a:r>
            <a:endParaRPr lang="pt-BR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15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57200" y="1556792"/>
            <a:ext cx="7467600" cy="4873752"/>
          </a:xfrm>
        </p:spPr>
        <p:txBody>
          <a:bodyPr/>
          <a:lstStyle/>
          <a:p>
            <a:r>
              <a:rPr lang="en-US" dirty="0" smtClean="0"/>
              <a:t>(Smolic et al., 2009)</a:t>
            </a:r>
          </a:p>
          <a:p>
            <a:pPr lvl="1"/>
            <a:r>
              <a:rPr lang="pt-BR" dirty="0" smtClean="0"/>
              <a:t>V+D (</a:t>
            </a:r>
            <a:r>
              <a:rPr lang="pt-BR" b="1" i="1" dirty="0" smtClean="0"/>
              <a:t>V</a:t>
            </a:r>
            <a:r>
              <a:rPr lang="pt-BR" i="1" dirty="0" smtClean="0"/>
              <a:t>ideo plus </a:t>
            </a:r>
            <a:r>
              <a:rPr lang="pt-BR" b="1" i="1" dirty="0" smtClean="0"/>
              <a:t>D</a:t>
            </a:r>
            <a:r>
              <a:rPr lang="pt-BR" i="1" dirty="0" smtClean="0"/>
              <a:t>epth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MVD (</a:t>
            </a:r>
            <a:r>
              <a:rPr lang="pt-BR" b="1" i="1" dirty="0" smtClean="0"/>
              <a:t>M</a:t>
            </a:r>
            <a:r>
              <a:rPr lang="pt-BR" i="1" dirty="0" smtClean="0"/>
              <a:t>ulti</a:t>
            </a:r>
            <a:r>
              <a:rPr lang="pt-BR" b="1" i="1" dirty="0" smtClean="0"/>
              <a:t>V</a:t>
            </a:r>
            <a:r>
              <a:rPr lang="pt-BR" i="1" dirty="0" smtClean="0"/>
              <a:t>iew plus </a:t>
            </a:r>
            <a:r>
              <a:rPr lang="pt-BR" b="1" i="1" dirty="0" smtClean="0"/>
              <a:t>D</a:t>
            </a:r>
            <a:r>
              <a:rPr lang="pt-BR" i="1" dirty="0" smtClean="0"/>
              <a:t>epth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LDV (</a:t>
            </a:r>
            <a:r>
              <a:rPr lang="pt-BR" b="1" i="1" dirty="0" smtClean="0"/>
              <a:t>L</a:t>
            </a:r>
            <a:r>
              <a:rPr lang="pt-BR" i="1" dirty="0" smtClean="0"/>
              <a:t>ayered </a:t>
            </a:r>
            <a:r>
              <a:rPr lang="pt-BR" b="1" i="1" dirty="0" smtClean="0"/>
              <a:t>D</a:t>
            </a:r>
            <a:r>
              <a:rPr lang="pt-BR" i="1" dirty="0" smtClean="0"/>
              <a:t>epth </a:t>
            </a:r>
            <a:r>
              <a:rPr lang="pt-BR" b="1" i="1" dirty="0" smtClean="0"/>
              <a:t>V</a:t>
            </a:r>
            <a:r>
              <a:rPr lang="pt-BR" i="1" dirty="0" smtClean="0"/>
              <a:t>ideo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DES (</a:t>
            </a:r>
            <a:r>
              <a:rPr lang="pt-BR" b="1" i="1" dirty="0" smtClean="0"/>
              <a:t>D</a:t>
            </a:r>
            <a:r>
              <a:rPr lang="pt-BR" i="1" dirty="0" smtClean="0"/>
              <a:t>epth </a:t>
            </a:r>
            <a:r>
              <a:rPr lang="pt-BR" b="1" i="1" dirty="0" smtClean="0"/>
              <a:t>E</a:t>
            </a:r>
            <a:r>
              <a:rPr lang="pt-BR" i="1" dirty="0" smtClean="0"/>
              <a:t>nhanced </a:t>
            </a:r>
            <a:r>
              <a:rPr lang="pt-BR" b="1" i="1" dirty="0" smtClean="0"/>
              <a:t>S</a:t>
            </a:r>
            <a:r>
              <a:rPr lang="pt-BR" i="1" dirty="0" smtClean="0"/>
              <a:t>tereo</a:t>
            </a:r>
            <a:r>
              <a:rPr lang="pt-BR" dirty="0" smtClean="0"/>
              <a:t>)</a:t>
            </a:r>
          </a:p>
          <a:p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5023271" y="1858763"/>
            <a:ext cx="3523798" cy="2781315"/>
            <a:chOff x="4283968" y="2924944"/>
            <a:chExt cx="3988194" cy="314786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2924944"/>
              <a:ext cx="3988194" cy="2725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CaixaDeTexto 9"/>
            <p:cNvSpPr txBox="1"/>
            <p:nvPr/>
          </p:nvSpPr>
          <p:spPr>
            <a:xfrm>
              <a:off x="4442850" y="5733256"/>
              <a:ext cx="3829311" cy="339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smtClean="0"/>
                <a:t>Smolic et al. (2009)</a:t>
              </a:r>
              <a:endParaRPr lang="pt-BR" sz="1400" dirty="0"/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810594" y="3554217"/>
            <a:ext cx="3689886" cy="3043135"/>
            <a:chOff x="4166862" y="3717032"/>
            <a:chExt cx="3141442" cy="2590820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6862" y="3717032"/>
              <a:ext cx="3141442" cy="2304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CaixaDeTexto 13"/>
            <p:cNvSpPr txBox="1"/>
            <p:nvPr/>
          </p:nvSpPr>
          <p:spPr>
            <a:xfrm>
              <a:off x="4166862" y="6052434"/>
              <a:ext cx="3141442" cy="255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smtClean="0"/>
                <a:t>Smolic</a:t>
              </a:r>
              <a:r>
                <a:rPr lang="pt-BR" sz="1400" dirty="0"/>
                <a:t> </a:t>
              </a:r>
              <a:r>
                <a:rPr lang="pt-BR" sz="1400" dirty="0" smtClean="0"/>
                <a:t>et al. (2009)</a:t>
              </a:r>
              <a:endParaRPr lang="pt-B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5310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versionados\1-Meus-Artigos\Qualificacao\imagens\o-pensador.jp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60648"/>
            <a:ext cx="39243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t-BR" sz="4400" b="0" dirty="0" smtClean="0"/>
              <a:t>Apresentação do Problema</a:t>
            </a:r>
            <a:endParaRPr lang="pt-BR" sz="4400" b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16</a:t>
            </a:fld>
            <a:endParaRPr lang="pt-BR" dirty="0"/>
          </a:p>
        </p:txBody>
      </p:sp>
      <p:sp>
        <p:nvSpPr>
          <p:cNvPr id="7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Qualificação Mestrado – Matheus Ricardo Uihara Zingarelli</a:t>
            </a:r>
          </a:p>
        </p:txBody>
      </p:sp>
    </p:spTree>
    <p:extLst>
      <p:ext uri="{BB962C8B-B14F-4D97-AF65-F5344CB8AC3E}">
        <p14:creationId xmlns:p14="http://schemas.microsoft.com/office/powerpoint/2010/main" val="90907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Apresentação do Problema – Compressão</a:t>
            </a:r>
            <a:endParaRPr lang="pt-BR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17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Adaptação de codificadores estado da arte</a:t>
            </a:r>
            <a:endParaRPr lang="pt-BR" dirty="0"/>
          </a:p>
          <a:p>
            <a:pPr lvl="1"/>
            <a:r>
              <a:rPr lang="en-US" dirty="0" smtClean="0"/>
              <a:t>MVC → MPEG-2</a:t>
            </a:r>
            <a:r>
              <a:rPr lang="pt-BR" dirty="0"/>
              <a:t> </a:t>
            </a:r>
            <a:r>
              <a:rPr lang="pt-BR" i="1" dirty="0" smtClean="0"/>
              <a:t>Multiview Profile, </a:t>
            </a:r>
            <a:r>
              <a:rPr lang="pt-BR" dirty="0" smtClean="0"/>
              <a:t>H.264/AVC (Smolic et al., 2009)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Utilização da </a:t>
            </a:r>
            <a:r>
              <a:rPr lang="pt-BR" b="1" dirty="0" smtClean="0"/>
              <a:t>correlação de imagens</a:t>
            </a:r>
            <a:r>
              <a:rPr lang="pt-BR" dirty="0" smtClean="0"/>
              <a:t> – </a:t>
            </a:r>
            <a:r>
              <a:rPr lang="en-US" i="1" dirty="0" smtClean="0"/>
              <a:t>worldline correlation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847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Apresentação do Problema – Incompatibilidade</a:t>
            </a:r>
            <a:endParaRPr lang="pt-BR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18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Falta de uma técnica </a:t>
            </a:r>
            <a:r>
              <a:rPr lang="pt-BR" b="1" dirty="0"/>
              <a:t>genérica</a:t>
            </a:r>
          </a:p>
          <a:p>
            <a:pPr lvl="1"/>
            <a:r>
              <a:rPr lang="pt-BR" dirty="0"/>
              <a:t>Cada estratégia atende a um sistema ou método de visualização</a:t>
            </a:r>
          </a:p>
          <a:p>
            <a:endParaRPr lang="pt-BR" dirty="0" smtClean="0"/>
          </a:p>
          <a:p>
            <a:r>
              <a:rPr lang="pt-BR" dirty="0" smtClean="0"/>
              <a:t>Compressão com perdas (</a:t>
            </a:r>
            <a:r>
              <a:rPr lang="pt-BR" i="1" dirty="0" smtClean="0"/>
              <a:t>lossy</a:t>
            </a:r>
            <a:r>
              <a:rPr lang="pt-BR" dirty="0" smtClean="0"/>
              <a:t>) tradicional</a:t>
            </a:r>
          </a:p>
          <a:p>
            <a:pPr lvl="1"/>
            <a:r>
              <a:rPr lang="pt-BR" b="1" dirty="0" smtClean="0"/>
              <a:t>Adaptações</a:t>
            </a:r>
            <a:r>
              <a:rPr lang="pt-BR" dirty="0" smtClean="0"/>
              <a:t> para vídeo estereoscópico</a:t>
            </a:r>
          </a:p>
          <a:p>
            <a:pPr lvl="1"/>
            <a:r>
              <a:rPr lang="pt-BR" dirty="0" smtClean="0"/>
              <a:t>Erros </a:t>
            </a:r>
            <a:r>
              <a:rPr lang="pt-BR" b="1" dirty="0"/>
              <a:t>proibitivos</a:t>
            </a:r>
            <a:r>
              <a:rPr lang="pt-BR" dirty="0"/>
              <a:t> </a:t>
            </a:r>
            <a:r>
              <a:rPr lang="pt-BR" dirty="0" smtClean="0"/>
              <a:t>para a visualização estereoscópica (Andrade &amp; Goularte, 2009; Andrade &amp; Goularte, 2010)</a:t>
            </a:r>
          </a:p>
          <a:p>
            <a:pPr lvl="1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847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versionados\1-Meus-Artigos\Qualificacao\imagens\essay.jp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464" y="1024161"/>
            <a:ext cx="4064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t-BR" sz="4400" b="0" dirty="0" smtClean="0"/>
              <a:t>Proposta de Pesquisa</a:t>
            </a:r>
            <a:endParaRPr lang="pt-BR" sz="4400" b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19</a:t>
            </a:fld>
            <a:endParaRPr lang="pt-BR" dirty="0"/>
          </a:p>
        </p:txBody>
      </p:sp>
      <p:sp>
        <p:nvSpPr>
          <p:cNvPr id="7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Qualificação Mestrado – Matheus Ricardo Uihara Zingarelli</a:t>
            </a:r>
          </a:p>
        </p:txBody>
      </p:sp>
    </p:spTree>
    <p:extLst>
      <p:ext uri="{BB962C8B-B14F-4D97-AF65-F5344CB8AC3E}">
        <p14:creationId xmlns:p14="http://schemas.microsoft.com/office/powerpoint/2010/main" val="64142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286000" y="5153744"/>
            <a:ext cx="6172200" cy="1371600"/>
          </a:xfrm>
        </p:spPr>
        <p:txBody>
          <a:bodyPr>
            <a:normAutofit lnSpcReduction="10000"/>
          </a:bodyPr>
          <a:lstStyle/>
          <a:p>
            <a:r>
              <a:rPr lang="pt-BR" sz="1600" dirty="0" smtClean="0"/>
              <a:t>Apresentação para Qualificação no Mestrado</a:t>
            </a:r>
          </a:p>
          <a:p>
            <a:r>
              <a:rPr lang="pt-BR" sz="1400" b="0" dirty="0" smtClean="0"/>
              <a:t>Orientando: Matheus Ricardo Uihara Zingarelli</a:t>
            </a:r>
          </a:p>
          <a:p>
            <a:r>
              <a:rPr lang="pt-BR" sz="1400" b="0" dirty="0" smtClean="0"/>
              <a:t>Orientador: Prof. Dr. Rudinei Goularte</a:t>
            </a:r>
          </a:p>
          <a:p>
            <a:endParaRPr lang="pt-BR" sz="1200" dirty="0" smtClean="0"/>
          </a:p>
          <a:p>
            <a:pPr algn="ctr"/>
            <a:r>
              <a:rPr lang="pt-BR" sz="1200" dirty="0" smtClean="0"/>
              <a:t>19 de Setembro de 2011</a:t>
            </a:r>
            <a:endParaRPr lang="pt-BR" sz="1200" dirty="0"/>
          </a:p>
        </p:txBody>
      </p:sp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2286000" y="2420888"/>
            <a:ext cx="6678488" cy="2597674"/>
          </a:xfrm>
        </p:spPr>
        <p:txBody>
          <a:bodyPr>
            <a:normAutofit fontScale="90000"/>
          </a:bodyPr>
          <a:lstStyle/>
          <a:p>
            <a:r>
              <a:rPr lang="pt-BR" sz="4400" dirty="0"/>
              <a:t>Reversão de imagens e vídeos estereoscópicos anaglíficos ao par estéreo original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6859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Proposta de Pesquisa – Apresentação</a:t>
            </a:r>
            <a:endParaRPr lang="pt-BR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20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Desenvolver um método de codificação exclusivo para vídeos estereoscópicos</a:t>
            </a:r>
          </a:p>
          <a:p>
            <a:pPr lvl="1"/>
            <a:r>
              <a:rPr lang="pt-BR" dirty="0" smtClean="0"/>
              <a:t>Compressão com </a:t>
            </a:r>
            <a:r>
              <a:rPr lang="pt-BR" b="1" dirty="0" smtClean="0"/>
              <a:t>qualidade</a:t>
            </a:r>
          </a:p>
          <a:p>
            <a:pPr lvl="2"/>
            <a:r>
              <a:rPr lang="pt-BR" dirty="0" smtClean="0"/>
              <a:t>Sem perda de percepção de profundidade</a:t>
            </a:r>
          </a:p>
          <a:p>
            <a:pPr lvl="1"/>
            <a:r>
              <a:rPr lang="pt-BR" dirty="0" smtClean="0"/>
              <a:t>Genérico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48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Proposta de Pesquisa – Como?</a:t>
            </a:r>
            <a:endParaRPr lang="pt-BR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21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Compressão</a:t>
            </a:r>
          </a:p>
          <a:p>
            <a:pPr lvl="1"/>
            <a:r>
              <a:rPr lang="pt-BR" dirty="0" smtClean="0"/>
              <a:t>Transformação do par estéreo em um anáglifo</a:t>
            </a:r>
          </a:p>
          <a:p>
            <a:pPr lvl="1"/>
            <a:r>
              <a:rPr lang="pt-BR" dirty="0" smtClean="0"/>
              <a:t>Redução de metade do volume de dados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Genérico</a:t>
            </a:r>
          </a:p>
          <a:p>
            <a:pPr lvl="1"/>
            <a:r>
              <a:rPr lang="pt-BR" dirty="0" smtClean="0"/>
              <a:t>Método anaglífico não compatível com outros métodos</a:t>
            </a:r>
          </a:p>
          <a:p>
            <a:pPr lvl="2"/>
            <a:r>
              <a:rPr lang="pt-BR" dirty="0" smtClean="0"/>
              <a:t>Exigência do par estéreo</a:t>
            </a:r>
          </a:p>
          <a:p>
            <a:pPr lvl="1"/>
            <a:r>
              <a:rPr lang="pt-BR" dirty="0" smtClean="0"/>
              <a:t>Necessário </a:t>
            </a:r>
            <a:r>
              <a:rPr lang="pt-BR" b="1" dirty="0" smtClean="0"/>
              <a:t>reverter</a:t>
            </a:r>
            <a:r>
              <a:rPr lang="pt-BR" dirty="0" smtClean="0"/>
              <a:t> o anáglifo ao par estéreo original</a:t>
            </a:r>
          </a:p>
          <a:p>
            <a:pPr lvl="2"/>
            <a:r>
              <a:rPr lang="pt-BR" dirty="0" smtClean="0"/>
              <a:t>Processo </a:t>
            </a:r>
            <a:r>
              <a:rPr lang="pt-BR" b="1" dirty="0" smtClean="0"/>
              <a:t>não possui </a:t>
            </a:r>
            <a:r>
              <a:rPr lang="pt-BR" dirty="0" smtClean="0"/>
              <a:t>solução trivial</a:t>
            </a:r>
          </a:p>
          <a:p>
            <a:pPr lvl="2"/>
            <a:r>
              <a:rPr lang="pt-BR" dirty="0" smtClean="0"/>
              <a:t>Transformação eliminou cores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20090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Proposta de Pesquisa – Objetivo</a:t>
            </a:r>
            <a:endParaRPr lang="pt-BR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22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Desenvolver uma técnica de reversão anaglífica</a:t>
            </a:r>
          </a:p>
          <a:p>
            <a:pPr lvl="1"/>
            <a:r>
              <a:rPr lang="pt-BR" dirty="0" smtClean="0"/>
              <a:t>Recuperar canais de cor removidos na transformação anaglífica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984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versionados\1-Meus-Artigos\Qualificacao\imagens\essay-2.jpg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22832" y="980728"/>
            <a:ext cx="4435444" cy="3600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t-BR" sz="4400" b="0" dirty="0" smtClean="0"/>
              <a:t>Atividades Realizadas</a:t>
            </a:r>
            <a:endParaRPr lang="pt-BR" sz="4400" b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23</a:t>
            </a:fld>
            <a:endParaRPr lang="pt-BR" dirty="0"/>
          </a:p>
        </p:txBody>
      </p:sp>
      <p:sp>
        <p:nvSpPr>
          <p:cNvPr id="7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Qualificação Mestrado – Matheus Ricardo Uihara Zingarelli</a:t>
            </a:r>
          </a:p>
        </p:txBody>
      </p:sp>
    </p:spTree>
    <p:extLst>
      <p:ext uri="{BB962C8B-B14F-4D97-AF65-F5344CB8AC3E}">
        <p14:creationId xmlns:p14="http://schemas.microsoft.com/office/powerpoint/2010/main" val="64142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Atividades Realizadas – Tabela de Índice de Cores</a:t>
            </a:r>
            <a:endParaRPr lang="pt-BR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24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Como recuperar a informação removida na transformação anaglífica?</a:t>
            </a:r>
          </a:p>
          <a:p>
            <a:pPr lvl="1"/>
            <a:r>
              <a:rPr lang="pt-BR" dirty="0" smtClean="0"/>
              <a:t>Não descartando-a</a:t>
            </a:r>
          </a:p>
          <a:p>
            <a:pPr lvl="1"/>
            <a:r>
              <a:rPr lang="pt-BR" dirty="0" smtClean="0"/>
              <a:t>Armazenamento dos dados de cor removidos em uma estrutura especial → </a:t>
            </a:r>
            <a:r>
              <a:rPr lang="pt-BR" b="1" dirty="0" smtClean="0"/>
              <a:t>Tabela de Índice de Cores</a:t>
            </a:r>
          </a:p>
        </p:txBody>
      </p:sp>
    </p:spTree>
    <p:extLst>
      <p:ext uri="{BB962C8B-B14F-4D97-AF65-F5344CB8AC3E}">
        <p14:creationId xmlns:p14="http://schemas.microsoft.com/office/powerpoint/2010/main" val="290413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Atividades Realizadas – Tabela de Índice de Cores</a:t>
            </a:r>
            <a:endParaRPr lang="pt-BR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25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Como recuperar a informação removida na transformação anaglífica?</a:t>
            </a:r>
          </a:p>
          <a:p>
            <a:pPr lvl="1"/>
            <a:r>
              <a:rPr lang="pt-BR" dirty="0" smtClean="0"/>
              <a:t>Não descartando-a</a:t>
            </a:r>
          </a:p>
          <a:p>
            <a:pPr lvl="1"/>
            <a:r>
              <a:rPr lang="pt-BR" dirty="0" smtClean="0"/>
              <a:t>Armazenamento dos dados de cor removidos em uma estrutura especial → </a:t>
            </a:r>
            <a:r>
              <a:rPr lang="pt-BR" b="1" dirty="0" smtClean="0"/>
              <a:t>Tabela de Índice de Cores</a:t>
            </a:r>
          </a:p>
          <a:p>
            <a:pPr lvl="1"/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705001" y="3999978"/>
            <a:ext cx="5651354" cy="2309342"/>
            <a:chOff x="790918" y="3758728"/>
            <a:chExt cx="7523563" cy="3074393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18" y="3758728"/>
              <a:ext cx="7523563" cy="27666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CaixaDeTexto 9"/>
            <p:cNvSpPr txBox="1"/>
            <p:nvPr/>
          </p:nvSpPr>
          <p:spPr>
            <a:xfrm>
              <a:off x="790918" y="6525344"/>
              <a:ext cx="752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smtClean="0"/>
                <a:t>Processo de conversão anaglífica verde-magenta</a:t>
              </a:r>
              <a:endParaRPr lang="pt-B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071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Atividades Realizadas – Tabela de Índice de Cores</a:t>
            </a:r>
            <a:endParaRPr lang="pt-BR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26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Como recuperar a informação removida na transformação anaglífica?</a:t>
            </a:r>
          </a:p>
          <a:p>
            <a:pPr lvl="1"/>
            <a:r>
              <a:rPr lang="pt-BR" dirty="0" smtClean="0"/>
              <a:t>Não descartando-a</a:t>
            </a:r>
          </a:p>
          <a:p>
            <a:pPr lvl="1"/>
            <a:r>
              <a:rPr lang="pt-BR" dirty="0" smtClean="0"/>
              <a:t>Armazenamento dos dados de cor removidos em uma estrutura especial → </a:t>
            </a:r>
            <a:r>
              <a:rPr lang="pt-BR" b="1" dirty="0" smtClean="0"/>
              <a:t>Tabela de Índice de Cores</a:t>
            </a:r>
          </a:p>
          <a:p>
            <a:pPr lvl="2"/>
            <a:r>
              <a:rPr lang="pt-BR" dirty="0" smtClean="0"/>
              <a:t>Criação de um anáglifo complementar</a:t>
            </a:r>
          </a:p>
          <a:p>
            <a:pPr lvl="1"/>
            <a:endParaRPr lang="pt-BR" dirty="0"/>
          </a:p>
        </p:txBody>
      </p:sp>
      <p:grpSp>
        <p:nvGrpSpPr>
          <p:cNvPr id="6" name="Grupo 5"/>
          <p:cNvGrpSpPr/>
          <p:nvPr/>
        </p:nvGrpSpPr>
        <p:grpSpPr>
          <a:xfrm>
            <a:off x="1705001" y="3999978"/>
            <a:ext cx="5651354" cy="2309342"/>
            <a:chOff x="790918" y="3758728"/>
            <a:chExt cx="7523563" cy="3074393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18" y="3758728"/>
              <a:ext cx="7523563" cy="27666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CaixaDeTexto 9"/>
            <p:cNvSpPr txBox="1"/>
            <p:nvPr/>
          </p:nvSpPr>
          <p:spPr>
            <a:xfrm>
              <a:off x="790918" y="6525344"/>
              <a:ext cx="752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smtClean="0"/>
                <a:t>Processo de conversão anaglífica verde-magenta</a:t>
              </a:r>
              <a:endParaRPr lang="pt-B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563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Atividades Realizadas – Compressão</a:t>
            </a:r>
            <a:endParaRPr lang="pt-BR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27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Armazenamento das cores removidas resulta em nenhuma compressão</a:t>
            </a:r>
          </a:p>
          <a:p>
            <a:r>
              <a:rPr lang="pt-BR" dirty="0" smtClean="0"/>
              <a:t>Nosso interesse → recuperar informação relativa às </a:t>
            </a:r>
            <a:r>
              <a:rPr lang="pt-BR" b="1" dirty="0" smtClean="0"/>
              <a:t>cores</a:t>
            </a:r>
          </a:p>
          <a:p>
            <a:r>
              <a:rPr lang="pt-BR" dirty="0" smtClean="0"/>
              <a:t>Espaço de Cores YC</a:t>
            </a:r>
            <a:r>
              <a:rPr lang="pt-BR" baseline="-25000" dirty="0" smtClean="0"/>
              <a:t>b</a:t>
            </a:r>
            <a:r>
              <a:rPr lang="pt-BR" dirty="0" smtClean="0"/>
              <a:t>C</a:t>
            </a:r>
            <a:r>
              <a:rPr lang="pt-BR" baseline="-25000" dirty="0" smtClean="0"/>
              <a:t>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61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Atividades Realizadas – Compressão</a:t>
            </a:r>
            <a:endParaRPr lang="pt-BR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28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Armazenamento das cores removidas resulta em nenhuma compressão</a:t>
            </a:r>
          </a:p>
          <a:p>
            <a:r>
              <a:rPr lang="pt-BR" dirty="0" smtClean="0"/>
              <a:t>Nosso interesse → recuperar informação relativa às </a:t>
            </a:r>
            <a:r>
              <a:rPr lang="pt-BR" b="1" dirty="0" smtClean="0"/>
              <a:t>cores</a:t>
            </a:r>
          </a:p>
          <a:p>
            <a:r>
              <a:rPr lang="pt-BR" dirty="0" smtClean="0"/>
              <a:t>Espaço de Cores YC</a:t>
            </a:r>
            <a:r>
              <a:rPr lang="pt-BR" baseline="-25000" dirty="0" smtClean="0"/>
              <a:t>b</a:t>
            </a:r>
            <a:r>
              <a:rPr lang="pt-BR" dirty="0" smtClean="0"/>
              <a:t>C</a:t>
            </a:r>
            <a:r>
              <a:rPr lang="pt-BR" baseline="-25000" dirty="0" smtClean="0"/>
              <a:t>r</a:t>
            </a:r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835696" y="4005064"/>
            <a:ext cx="5040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 smtClean="0">
                <a:latin typeface="Aharoni" pitchFamily="2" charset="-79"/>
                <a:cs typeface="Aharoni" pitchFamily="2" charset="-79"/>
              </a:rPr>
              <a:t>Y		C</a:t>
            </a:r>
            <a:r>
              <a:rPr lang="en-US" sz="9000" baseline="-25000" dirty="0" smtClean="0">
                <a:latin typeface="Aharoni" pitchFamily="2" charset="-79"/>
                <a:cs typeface="Aharoni" pitchFamily="2" charset="-79"/>
              </a:rPr>
              <a:t>b</a:t>
            </a:r>
            <a:r>
              <a:rPr lang="en-US" sz="9000" dirty="0" smtClean="0">
                <a:latin typeface="Aharoni" pitchFamily="2" charset="-79"/>
                <a:cs typeface="Aharoni" pitchFamily="2" charset="-79"/>
              </a:rPr>
              <a:t>	C</a:t>
            </a:r>
            <a:r>
              <a:rPr lang="en-US" sz="9000" baseline="-25000" dirty="0" smtClean="0">
                <a:latin typeface="Aharoni" pitchFamily="2" charset="-79"/>
                <a:cs typeface="Aharoni" pitchFamily="2" charset="-79"/>
              </a:rPr>
              <a:t>r</a:t>
            </a:r>
            <a:endParaRPr lang="pt-BR" sz="9000" baseline="-25000" dirty="0"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987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Atividades Realizadas – Compressão</a:t>
            </a:r>
            <a:endParaRPr lang="pt-BR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29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Armazenamento das cores removidas resulta em nenhuma compressão</a:t>
            </a:r>
          </a:p>
          <a:p>
            <a:r>
              <a:rPr lang="pt-BR" dirty="0" smtClean="0"/>
              <a:t>Nosso interesse → recuperar informação relativa às </a:t>
            </a:r>
            <a:r>
              <a:rPr lang="pt-BR" b="1" dirty="0" smtClean="0"/>
              <a:t>cores</a:t>
            </a:r>
          </a:p>
          <a:p>
            <a:r>
              <a:rPr lang="pt-BR" dirty="0" smtClean="0"/>
              <a:t>Espaço de Cores YC</a:t>
            </a:r>
            <a:r>
              <a:rPr lang="pt-BR" baseline="-25000" dirty="0" smtClean="0"/>
              <a:t>b</a:t>
            </a:r>
            <a:r>
              <a:rPr lang="pt-BR" dirty="0" smtClean="0"/>
              <a:t>C</a:t>
            </a:r>
            <a:r>
              <a:rPr lang="pt-BR" baseline="-25000" dirty="0" smtClean="0"/>
              <a:t>r</a:t>
            </a:r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835696" y="4005064"/>
            <a:ext cx="5040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 smtClean="0">
                <a:latin typeface="Aharoni" pitchFamily="2" charset="-79"/>
                <a:cs typeface="Aharoni" pitchFamily="2" charset="-79"/>
              </a:rPr>
              <a:t>Y		C</a:t>
            </a:r>
            <a:r>
              <a:rPr lang="en-US" sz="9000" baseline="-25000" dirty="0" smtClean="0">
                <a:latin typeface="Aharoni" pitchFamily="2" charset="-79"/>
                <a:cs typeface="Aharoni" pitchFamily="2" charset="-79"/>
              </a:rPr>
              <a:t>b</a:t>
            </a:r>
            <a:r>
              <a:rPr lang="en-US" sz="9000" dirty="0" smtClean="0">
                <a:latin typeface="Aharoni" pitchFamily="2" charset="-79"/>
                <a:cs typeface="Aharoni" pitchFamily="2" charset="-79"/>
              </a:rPr>
              <a:t>	C</a:t>
            </a:r>
            <a:r>
              <a:rPr lang="en-US" sz="9000" baseline="-25000" dirty="0" smtClean="0">
                <a:latin typeface="Aharoni" pitchFamily="2" charset="-79"/>
                <a:cs typeface="Aharoni" pitchFamily="2" charset="-79"/>
              </a:rPr>
              <a:t>r</a:t>
            </a:r>
            <a:endParaRPr lang="pt-BR" sz="9000" baseline="-25000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0" name="Texto explicativo retangular com cantos arredondados 9"/>
          <p:cNvSpPr/>
          <p:nvPr/>
        </p:nvSpPr>
        <p:spPr>
          <a:xfrm>
            <a:off x="179512" y="5805264"/>
            <a:ext cx="2232248" cy="686976"/>
          </a:xfrm>
          <a:prstGeom prst="wedgeRoundRectCallout">
            <a:avLst>
              <a:gd name="adj1" fmla="val 39111"/>
              <a:gd name="adj2" fmla="val -142667"/>
              <a:gd name="adj3" fmla="val 16667"/>
            </a:avLst>
          </a:prstGeom>
          <a:solidFill>
            <a:srgbClr val="CA5A5A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Dados de luminância. Podem ser descartados.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8024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1143000"/>
          </a:xfrm>
        </p:spPr>
        <p:txBody>
          <a:bodyPr/>
          <a:lstStyle/>
          <a:p>
            <a:r>
              <a:rPr lang="pt-BR" u="sng" dirty="0" smtClean="0"/>
              <a:t>Roteiro						        	.</a:t>
            </a:r>
            <a:endParaRPr lang="pt-BR" u="sng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Fundamentos</a:t>
            </a:r>
          </a:p>
          <a:p>
            <a:r>
              <a:rPr lang="pt-BR" dirty="0" smtClean="0"/>
              <a:t>Visualização Estereoscópica</a:t>
            </a:r>
          </a:p>
          <a:p>
            <a:r>
              <a:rPr lang="pt-BR" dirty="0" smtClean="0"/>
              <a:t>Codificação Estereoscópica</a:t>
            </a:r>
          </a:p>
          <a:p>
            <a:r>
              <a:rPr lang="pt-BR" dirty="0" smtClean="0"/>
              <a:t>Apresentação do Problema</a:t>
            </a:r>
          </a:p>
          <a:p>
            <a:r>
              <a:rPr lang="pt-BR" dirty="0" smtClean="0"/>
              <a:t>Proposta de Pesquisa</a:t>
            </a:r>
          </a:p>
          <a:p>
            <a:r>
              <a:rPr lang="pt-BR" dirty="0" smtClean="0"/>
              <a:t>Atividades </a:t>
            </a:r>
            <a:r>
              <a:rPr lang="pt-BR" dirty="0" smtClean="0"/>
              <a:t>Realizadas</a:t>
            </a:r>
          </a:p>
          <a:p>
            <a:r>
              <a:rPr lang="pt-BR" dirty="0" smtClean="0"/>
              <a:t>Atividades Futuras</a:t>
            </a:r>
            <a:endParaRPr lang="pt-BR" dirty="0" smtClean="0"/>
          </a:p>
          <a:p>
            <a:r>
              <a:rPr lang="pt-BR" dirty="0" smtClean="0"/>
              <a:t>Referências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6"/>
          </p:nvPr>
        </p:nvSpPr>
        <p:spPr>
          <a:xfrm>
            <a:off x="4211960" y="6492240"/>
            <a:ext cx="4536504" cy="365760"/>
          </a:xfrm>
        </p:spPr>
        <p:txBody>
          <a:bodyPr/>
          <a:lstStyle/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474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Atividades Realizadas – Compressão</a:t>
            </a:r>
            <a:endParaRPr lang="pt-BR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30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Armazenamento das cores removidas resulta em nenhuma compressão</a:t>
            </a:r>
          </a:p>
          <a:p>
            <a:r>
              <a:rPr lang="pt-BR" dirty="0" smtClean="0"/>
              <a:t>Nosso interesse → recuperar informação relativa às </a:t>
            </a:r>
            <a:r>
              <a:rPr lang="pt-BR" b="1" dirty="0" smtClean="0"/>
              <a:t>cores</a:t>
            </a:r>
          </a:p>
          <a:p>
            <a:r>
              <a:rPr lang="pt-BR" dirty="0" smtClean="0"/>
              <a:t>Espaço de Cores YC</a:t>
            </a:r>
            <a:r>
              <a:rPr lang="pt-BR" baseline="-25000" dirty="0" smtClean="0"/>
              <a:t>b</a:t>
            </a:r>
            <a:r>
              <a:rPr lang="pt-BR" dirty="0" smtClean="0"/>
              <a:t>C</a:t>
            </a:r>
            <a:r>
              <a:rPr lang="pt-BR" baseline="-25000" dirty="0" smtClean="0"/>
              <a:t>r</a:t>
            </a:r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835696" y="4005064"/>
            <a:ext cx="5040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 smtClean="0">
                <a:latin typeface="Aharoni" pitchFamily="2" charset="-79"/>
                <a:cs typeface="Aharoni" pitchFamily="2" charset="-79"/>
              </a:rPr>
              <a:t>Y		C</a:t>
            </a:r>
            <a:r>
              <a:rPr lang="en-US" sz="9000" baseline="-25000" dirty="0" smtClean="0">
                <a:latin typeface="Aharoni" pitchFamily="2" charset="-79"/>
                <a:cs typeface="Aharoni" pitchFamily="2" charset="-79"/>
              </a:rPr>
              <a:t>b</a:t>
            </a:r>
            <a:r>
              <a:rPr lang="en-US" sz="9000" dirty="0" smtClean="0">
                <a:latin typeface="Aharoni" pitchFamily="2" charset="-79"/>
                <a:cs typeface="Aharoni" pitchFamily="2" charset="-79"/>
              </a:rPr>
              <a:t>	C</a:t>
            </a:r>
            <a:r>
              <a:rPr lang="en-US" sz="9000" baseline="-25000" dirty="0" smtClean="0">
                <a:latin typeface="Aharoni" pitchFamily="2" charset="-79"/>
                <a:cs typeface="Aharoni" pitchFamily="2" charset="-79"/>
              </a:rPr>
              <a:t>r</a:t>
            </a:r>
            <a:endParaRPr lang="pt-BR" sz="9000" baseline="-25000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3419872" y="4005064"/>
            <a:ext cx="3456384" cy="1656184"/>
          </a:xfrm>
          <a:prstGeom prst="roundRect">
            <a:avLst/>
          </a:prstGeom>
          <a:noFill/>
          <a:ln>
            <a:solidFill>
              <a:srgbClr val="CA5A5A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Texto explicativo retangular com cantos arredondados 13"/>
          <p:cNvSpPr/>
          <p:nvPr/>
        </p:nvSpPr>
        <p:spPr>
          <a:xfrm>
            <a:off x="5724128" y="2924944"/>
            <a:ext cx="2160240" cy="864096"/>
          </a:xfrm>
          <a:prstGeom prst="wedgeRoundRectCallout">
            <a:avLst>
              <a:gd name="adj1" fmla="val -87192"/>
              <a:gd name="adj2" fmla="val 71319"/>
              <a:gd name="adj3" fmla="val 16667"/>
            </a:avLst>
          </a:prstGeom>
          <a:solidFill>
            <a:srgbClr val="CA5A5A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Dados de crominância. Subamostrados e armazenados.</a:t>
            </a:r>
          </a:p>
        </p:txBody>
      </p:sp>
    </p:spTree>
    <p:extLst>
      <p:ext uri="{BB962C8B-B14F-4D97-AF65-F5344CB8AC3E}">
        <p14:creationId xmlns:p14="http://schemas.microsoft.com/office/powerpoint/2010/main" val="279585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Atividades Realizadas – Compressão</a:t>
            </a:r>
            <a:endParaRPr lang="pt-BR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31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Armazenamento das cores removidas resulta em nenhuma compressão</a:t>
            </a:r>
          </a:p>
          <a:p>
            <a:r>
              <a:rPr lang="pt-BR" dirty="0" smtClean="0"/>
              <a:t>Nosso interesse → recuperar informação relativa às </a:t>
            </a:r>
            <a:r>
              <a:rPr lang="pt-BR" b="1" dirty="0" smtClean="0"/>
              <a:t>cores</a:t>
            </a:r>
          </a:p>
          <a:p>
            <a:r>
              <a:rPr lang="pt-BR" dirty="0" smtClean="0"/>
              <a:t>Espaço de Cores YC</a:t>
            </a:r>
            <a:r>
              <a:rPr lang="pt-BR" baseline="-25000" dirty="0" smtClean="0"/>
              <a:t>b</a:t>
            </a:r>
            <a:r>
              <a:rPr lang="pt-BR" dirty="0" smtClean="0"/>
              <a:t>C</a:t>
            </a:r>
            <a:r>
              <a:rPr lang="pt-BR" baseline="-25000" dirty="0" smtClean="0"/>
              <a:t>r</a:t>
            </a:r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835696" y="4005064"/>
            <a:ext cx="5040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 smtClean="0">
                <a:latin typeface="Aharoni" pitchFamily="2" charset="-79"/>
                <a:cs typeface="Aharoni" pitchFamily="2" charset="-79"/>
              </a:rPr>
              <a:t>Y		C</a:t>
            </a:r>
            <a:r>
              <a:rPr lang="en-US" sz="9000" baseline="-25000" dirty="0" smtClean="0">
                <a:latin typeface="Aharoni" pitchFamily="2" charset="-79"/>
                <a:cs typeface="Aharoni" pitchFamily="2" charset="-79"/>
              </a:rPr>
              <a:t>b</a:t>
            </a:r>
            <a:r>
              <a:rPr lang="en-US" sz="9000" dirty="0" smtClean="0">
                <a:latin typeface="Aharoni" pitchFamily="2" charset="-79"/>
                <a:cs typeface="Aharoni" pitchFamily="2" charset="-79"/>
              </a:rPr>
              <a:t>	C</a:t>
            </a:r>
            <a:r>
              <a:rPr lang="en-US" sz="9000" baseline="-25000" dirty="0" smtClean="0">
                <a:latin typeface="Aharoni" pitchFamily="2" charset="-79"/>
                <a:cs typeface="Aharoni" pitchFamily="2" charset="-79"/>
              </a:rPr>
              <a:t>r</a:t>
            </a:r>
            <a:endParaRPr lang="pt-BR" sz="9000" baseline="-25000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5" name="Texto explicativo retangular com cantos arredondados 4"/>
          <p:cNvSpPr/>
          <p:nvPr/>
        </p:nvSpPr>
        <p:spPr>
          <a:xfrm>
            <a:off x="179512" y="5805264"/>
            <a:ext cx="2232248" cy="686976"/>
          </a:xfrm>
          <a:prstGeom prst="wedgeRoundRectCallout">
            <a:avLst>
              <a:gd name="adj1" fmla="val 39111"/>
              <a:gd name="adj2" fmla="val -142667"/>
              <a:gd name="adj3" fmla="val 16667"/>
            </a:avLst>
          </a:prstGeom>
          <a:solidFill>
            <a:srgbClr val="CA5A5A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Dados de luminância. Podem ser descartados.</a:t>
            </a:r>
            <a:endParaRPr lang="pt-BR" sz="1400" dirty="0"/>
          </a:p>
        </p:txBody>
      </p:sp>
      <p:sp>
        <p:nvSpPr>
          <p:cNvPr id="12" name="Texto explicativo retangular com cantos arredondados 11"/>
          <p:cNvSpPr/>
          <p:nvPr/>
        </p:nvSpPr>
        <p:spPr>
          <a:xfrm>
            <a:off x="5724128" y="2924944"/>
            <a:ext cx="2160240" cy="864096"/>
          </a:xfrm>
          <a:prstGeom prst="wedgeRoundRectCallout">
            <a:avLst>
              <a:gd name="adj1" fmla="val -87192"/>
              <a:gd name="adj2" fmla="val 71319"/>
              <a:gd name="adj3" fmla="val 16667"/>
            </a:avLst>
          </a:prstGeom>
          <a:solidFill>
            <a:srgbClr val="CA5A5A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Dados de crominância. Subamostrados e armazenados.</a:t>
            </a:r>
          </a:p>
        </p:txBody>
      </p:sp>
      <p:sp>
        <p:nvSpPr>
          <p:cNvPr id="10" name="Retângulo de cantos arredondados 9"/>
          <p:cNvSpPr/>
          <p:nvPr/>
        </p:nvSpPr>
        <p:spPr>
          <a:xfrm>
            <a:off x="3419872" y="4005064"/>
            <a:ext cx="3456384" cy="1656184"/>
          </a:xfrm>
          <a:prstGeom prst="roundRect">
            <a:avLst/>
          </a:prstGeom>
          <a:noFill/>
          <a:ln>
            <a:solidFill>
              <a:srgbClr val="CA5A5A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608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Atividades Realizadas – Processo de Conversão Anaglífica</a:t>
            </a:r>
            <a:endParaRPr lang="pt-BR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32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"/>
          </p:nvPr>
        </p:nvSpPr>
        <p:spPr>
          <a:xfrm>
            <a:off x="467544" y="1600200"/>
            <a:ext cx="3888432" cy="4873752"/>
          </a:xfrm>
        </p:spPr>
        <p:txBody>
          <a:bodyPr/>
          <a:lstStyle/>
          <a:p>
            <a:r>
              <a:rPr lang="pt-BR" sz="2200" dirty="0" smtClean="0"/>
              <a:t>Com base nos resultados de Andrade &amp; Goularte (2009,2010)</a:t>
            </a:r>
          </a:p>
          <a:p>
            <a:pPr lvl="1"/>
            <a:r>
              <a:rPr lang="pt-BR" dirty="0" smtClean="0"/>
              <a:t>Anáglifo verde-magenta</a:t>
            </a:r>
          </a:p>
          <a:p>
            <a:pPr lvl="1"/>
            <a:r>
              <a:rPr lang="pt-BR" dirty="0" smtClean="0"/>
              <a:t>Subamostragem 4:2:2</a:t>
            </a:r>
          </a:p>
          <a:p>
            <a:r>
              <a:rPr lang="pt-BR" dirty="0" smtClean="0"/>
              <a:t>Compressão sem perdas (</a:t>
            </a:r>
            <a:r>
              <a:rPr lang="pt-BR" i="1" dirty="0" smtClean="0"/>
              <a:t>lossless</a:t>
            </a:r>
            <a:r>
              <a:rPr lang="pt-BR" dirty="0" smtClean="0"/>
              <a:t>) ao final do processo</a:t>
            </a:r>
            <a:endParaRPr lang="pt-BR" dirty="0"/>
          </a:p>
        </p:txBody>
      </p:sp>
      <p:grpSp>
        <p:nvGrpSpPr>
          <p:cNvPr id="56" name="Grupo 55"/>
          <p:cNvGrpSpPr/>
          <p:nvPr/>
        </p:nvGrpSpPr>
        <p:grpSpPr>
          <a:xfrm>
            <a:off x="4211960" y="1556793"/>
            <a:ext cx="3816424" cy="4843699"/>
            <a:chOff x="4211960" y="1556793"/>
            <a:chExt cx="3816424" cy="4843699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11960" y="1556793"/>
              <a:ext cx="3816424" cy="4320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CaixaDeTexto 4"/>
            <p:cNvSpPr txBox="1"/>
            <p:nvPr/>
          </p:nvSpPr>
          <p:spPr>
            <a:xfrm>
              <a:off x="4211960" y="5877272"/>
              <a:ext cx="38164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smtClean="0"/>
                <a:t>Conversão anaglífica utilizando a Tabela de Índice de Cores</a:t>
              </a:r>
              <a:endParaRPr lang="pt-B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3762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Atividades Realizadas – Processo de Reversão Anaglífica</a:t>
            </a:r>
            <a:endParaRPr lang="pt-BR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33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"/>
          </p:nvPr>
        </p:nvSpPr>
        <p:spPr>
          <a:xfrm>
            <a:off x="467544" y="1600200"/>
            <a:ext cx="3679828" cy="4873752"/>
          </a:xfrm>
        </p:spPr>
        <p:txBody>
          <a:bodyPr/>
          <a:lstStyle/>
          <a:p>
            <a:r>
              <a:rPr lang="pt-BR" sz="2200" dirty="0" smtClean="0"/>
              <a:t>Utilização de </a:t>
            </a:r>
            <a:r>
              <a:rPr lang="pt-BR" sz="2200" b="1" dirty="0" smtClean="0"/>
              <a:t>Y’</a:t>
            </a:r>
            <a:r>
              <a:rPr lang="pt-BR" sz="2200" dirty="0" smtClean="0"/>
              <a:t> para a reconstrução do anáglifo complementar</a:t>
            </a:r>
            <a:endParaRPr lang="pt-BR" dirty="0"/>
          </a:p>
        </p:txBody>
      </p:sp>
      <p:grpSp>
        <p:nvGrpSpPr>
          <p:cNvPr id="3" name="Grupo 2"/>
          <p:cNvGrpSpPr/>
          <p:nvPr/>
        </p:nvGrpSpPr>
        <p:grpSpPr>
          <a:xfrm>
            <a:off x="4408538" y="1413812"/>
            <a:ext cx="3547838" cy="5130696"/>
            <a:chOff x="4408538" y="1413812"/>
            <a:chExt cx="3547838" cy="513069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408538" y="1413812"/>
              <a:ext cx="3547838" cy="46074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4408538" y="6021288"/>
              <a:ext cx="35478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smtClean="0"/>
                <a:t>Reversão anaglífica utilizando a Tabela de Índice de Cores</a:t>
              </a:r>
              <a:endParaRPr lang="pt-B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047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Atividades Realizadas – Resultados Obtidos</a:t>
            </a:r>
            <a:endParaRPr lang="pt-BR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34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"/>
          </p:nvPr>
        </p:nvSpPr>
        <p:spPr>
          <a:xfrm>
            <a:off x="467544" y="1600200"/>
            <a:ext cx="7704856" cy="4873752"/>
          </a:xfrm>
        </p:spPr>
        <p:txBody>
          <a:bodyPr/>
          <a:lstStyle/>
          <a:p>
            <a:r>
              <a:rPr lang="pt-BR" sz="2200" dirty="0" smtClean="0"/>
              <a:t>Taxa de redução média de 63,09%</a:t>
            </a:r>
          </a:p>
          <a:p>
            <a:endParaRPr lang="pt-BR" sz="2200" dirty="0" smtClean="0"/>
          </a:p>
          <a:p>
            <a:r>
              <a:rPr lang="pt-BR" sz="2200" dirty="0"/>
              <a:t>PSNR (</a:t>
            </a:r>
            <a:r>
              <a:rPr lang="pt-BR" sz="2200" i="1" dirty="0"/>
              <a:t>Peak Signal-to-Noise </a:t>
            </a:r>
            <a:r>
              <a:rPr lang="pt-BR" sz="2200" i="1" dirty="0" smtClean="0"/>
              <a:t>Ratio</a:t>
            </a:r>
            <a:r>
              <a:rPr lang="pt-BR" sz="2200" dirty="0" smtClean="0"/>
              <a:t>) médio de 34,524 dB</a:t>
            </a:r>
          </a:p>
          <a:p>
            <a:endParaRPr lang="pt-BR" sz="2200" dirty="0"/>
          </a:p>
          <a:p>
            <a:r>
              <a:rPr lang="pt-BR" sz="2200" dirty="0" smtClean="0"/>
              <a:t>Percepção de profundidade </a:t>
            </a:r>
            <a:r>
              <a:rPr lang="pt-BR" sz="2200" b="1" dirty="0" smtClean="0"/>
              <a:t>não afetada</a:t>
            </a:r>
          </a:p>
          <a:p>
            <a:pPr lvl="1"/>
            <a:r>
              <a:rPr lang="pt-BR" sz="1900" dirty="0" smtClean="0"/>
              <a:t>Criação de anáglifo com o par estéreo revertido</a:t>
            </a:r>
          </a:p>
          <a:p>
            <a:endParaRPr lang="pt-BR" sz="2200" dirty="0" smtClean="0"/>
          </a:p>
          <a:p>
            <a:r>
              <a:rPr lang="pt-BR" sz="2200" dirty="0" smtClean="0"/>
              <a:t>Artigo submetido e aprovado para o </a:t>
            </a:r>
            <a:r>
              <a:rPr lang="pt-BR" sz="2200" b="1" dirty="0" smtClean="0"/>
              <a:t>WebMedia’11</a:t>
            </a:r>
          </a:p>
          <a:p>
            <a:pPr lvl="1"/>
            <a:r>
              <a:rPr lang="en-US" dirty="0"/>
              <a:t> “</a:t>
            </a:r>
            <a:r>
              <a:rPr lang="en-US" i="1" dirty="0"/>
              <a:t>Reversing Anaglyph Videos Into Stereo Pairs</a:t>
            </a:r>
            <a:r>
              <a:rPr lang="en-US" dirty="0"/>
              <a:t>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209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Atividades Realizadas – Novos Resultados</a:t>
            </a:r>
            <a:endParaRPr lang="pt-BR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35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1"/>
          </p:nvPr>
        </p:nvSpPr>
        <p:spPr>
          <a:xfrm>
            <a:off x="467544" y="1600200"/>
            <a:ext cx="7632848" cy="4873752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Aplicação da </a:t>
            </a:r>
            <a:r>
              <a:rPr lang="pt-BR" b="1" dirty="0" smtClean="0"/>
              <a:t>subamostragem</a:t>
            </a:r>
            <a:r>
              <a:rPr lang="pt-BR" dirty="0" smtClean="0"/>
              <a:t> também ao anáglifo </a:t>
            </a:r>
            <a:r>
              <a:rPr lang="pt-BR" b="1" dirty="0" smtClean="0"/>
              <a:t>verde-magenta</a:t>
            </a:r>
          </a:p>
          <a:p>
            <a:endParaRPr lang="pt-BR" dirty="0" smtClean="0"/>
          </a:p>
          <a:p>
            <a:r>
              <a:rPr lang="pt-BR" dirty="0" smtClean="0"/>
              <a:t>Teste com outra abordagem de subamostragem</a:t>
            </a:r>
            <a:r>
              <a:rPr lang="pt-BR" dirty="0"/>
              <a:t> </a:t>
            </a:r>
            <a:r>
              <a:rPr lang="pt-BR" dirty="0" smtClean="0"/>
              <a:t>4:4:0</a:t>
            </a:r>
          </a:p>
          <a:p>
            <a:pPr lvl="1"/>
            <a:r>
              <a:rPr lang="pt-BR" b="1" dirty="0" smtClean="0"/>
              <a:t>superior</a:t>
            </a:r>
            <a:r>
              <a:rPr lang="pt-BR" dirty="0" smtClean="0"/>
              <a:t> por pouca diferença em relação ao 4:2:2</a:t>
            </a:r>
          </a:p>
          <a:p>
            <a:endParaRPr lang="pt-BR" dirty="0" smtClean="0"/>
          </a:p>
          <a:p>
            <a:r>
              <a:rPr lang="pt-BR" dirty="0" smtClean="0"/>
              <a:t>Taxa de redução média de 79,64%</a:t>
            </a:r>
          </a:p>
          <a:p>
            <a:endParaRPr lang="pt-BR" dirty="0" smtClean="0"/>
          </a:p>
          <a:p>
            <a:r>
              <a:rPr lang="pt-BR" dirty="0" smtClean="0"/>
              <a:t>PSNR médio de 40,905 dB</a:t>
            </a:r>
          </a:p>
          <a:p>
            <a:pPr lvl="1"/>
            <a:r>
              <a:rPr lang="pt-BR" b="1" dirty="0" smtClean="0"/>
              <a:t>Reestruturação</a:t>
            </a:r>
            <a:r>
              <a:rPr lang="pt-BR" dirty="0" smtClean="0"/>
              <a:t> do código resultou em </a:t>
            </a:r>
            <a:r>
              <a:rPr lang="pt-BR" b="1" dirty="0" smtClean="0"/>
              <a:t>melhorias</a:t>
            </a:r>
            <a:r>
              <a:rPr lang="pt-BR" dirty="0" smtClean="0"/>
              <a:t> no PSNR</a:t>
            </a:r>
          </a:p>
          <a:p>
            <a:endParaRPr lang="pt-BR" dirty="0"/>
          </a:p>
          <a:p>
            <a:r>
              <a:rPr lang="pt-BR" dirty="0" smtClean="0"/>
              <a:t>Submissão de novos resultados para o </a:t>
            </a:r>
            <a:r>
              <a:rPr lang="pt-BR" b="1" dirty="0" smtClean="0"/>
              <a:t>ACM SAC’12</a:t>
            </a:r>
          </a:p>
          <a:p>
            <a:pPr lvl="1"/>
            <a:r>
              <a:rPr lang="pt-BR" i="1" dirty="0"/>
              <a:t>RevGlyph - A Technique for Reverting </a:t>
            </a:r>
            <a:r>
              <a:rPr lang="pt-BR" i="1" dirty="0" smtClean="0"/>
              <a:t>Anaglyph Stereoscopic </a:t>
            </a:r>
            <a:r>
              <a:rPr lang="pt-BR" i="1" dirty="0"/>
              <a:t>Videos </a:t>
            </a:r>
          </a:p>
        </p:txBody>
      </p:sp>
    </p:spTree>
    <p:extLst>
      <p:ext uri="{BB962C8B-B14F-4D97-AF65-F5344CB8AC3E}">
        <p14:creationId xmlns:p14="http://schemas.microsoft.com/office/powerpoint/2010/main" val="58785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t-BR" sz="4400" b="0" dirty="0" smtClean="0"/>
              <a:t>Atividades Futuras</a:t>
            </a:r>
            <a:endParaRPr lang="pt-BR" sz="4400" b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36</a:t>
            </a:fld>
            <a:endParaRPr lang="pt-BR" dirty="0"/>
          </a:p>
        </p:txBody>
      </p:sp>
      <p:sp>
        <p:nvSpPr>
          <p:cNvPr id="7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Qualificação Mestrado – Matheus Ricardo Uihara Zingarelli</a:t>
            </a:r>
          </a:p>
        </p:txBody>
      </p:sp>
      <p:pic>
        <p:nvPicPr>
          <p:cNvPr id="7172" name="Picture 4" descr="C:\Users\zinga\AppData\Local\Microsoft\Windows\Temporary Internet Files\Content.IE5\CLD6BFY8\MC900295479[1].wmf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lum bright="20000"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340" y="1052736"/>
            <a:ext cx="379079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48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Atividades Futuras – PSNR</a:t>
            </a:r>
            <a:endParaRPr lang="pt-BR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37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Transformação RGB → </a:t>
            </a:r>
            <a:r>
              <a:rPr lang="pt-BR" dirty="0"/>
              <a:t>YC</a:t>
            </a:r>
            <a:r>
              <a:rPr lang="pt-BR" baseline="-25000" dirty="0"/>
              <a:t>b</a:t>
            </a:r>
            <a:r>
              <a:rPr lang="pt-BR" dirty="0"/>
              <a:t>C</a:t>
            </a:r>
            <a:r>
              <a:rPr lang="pt-BR" baseline="-25000" dirty="0"/>
              <a:t>r</a:t>
            </a:r>
            <a:r>
              <a:rPr lang="pt-BR" dirty="0"/>
              <a:t> </a:t>
            </a:r>
            <a:r>
              <a:rPr lang="pt-BR" dirty="0" smtClean="0"/>
              <a:t>→ RGB</a:t>
            </a:r>
          </a:p>
          <a:p>
            <a:endParaRPr lang="pt-BR" dirty="0"/>
          </a:p>
          <a:p>
            <a:r>
              <a:rPr lang="pt-BR" dirty="0" smtClean="0"/>
              <a:t>Subamostragem de crominância</a:t>
            </a:r>
          </a:p>
          <a:p>
            <a:pPr lvl="1"/>
            <a:r>
              <a:rPr lang="pt-BR" dirty="0" smtClean="0"/>
              <a:t>Redução de 50% do PSNR (resultados preliminares)</a:t>
            </a:r>
          </a:p>
          <a:p>
            <a:pPr lvl="1"/>
            <a:r>
              <a:rPr lang="pt-BR" dirty="0" smtClean="0"/>
              <a:t>Estudo e teste de novos tipos de subamostragem</a:t>
            </a:r>
          </a:p>
        </p:txBody>
      </p:sp>
    </p:spTree>
    <p:extLst>
      <p:ext uri="{BB962C8B-B14F-4D97-AF65-F5344CB8AC3E}">
        <p14:creationId xmlns:p14="http://schemas.microsoft.com/office/powerpoint/2010/main" val="107249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Atividades Futuras – Crosstalk</a:t>
            </a:r>
            <a:endParaRPr lang="pt-BR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38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Crosstalk: invasão dos canais de imagem esquerdo e direito devido a isolação incompleta destes (Woods,2011)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84255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39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pic>
        <p:nvPicPr>
          <p:cNvPr id="8" name="Picture 2" descr="E:\versionados\1-Meus-Artigos\Qualificacao\imagens\rv05-reverse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-18629" y="0"/>
            <a:ext cx="609382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E:\versionados\1-Meus-Artigos\Qualificacao\imagens\rv05-reverse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69" b="69"/>
          <a:stretch/>
        </p:blipFill>
        <p:spPr bwMode="auto">
          <a:xfrm>
            <a:off x="3059832" y="3429000"/>
            <a:ext cx="609382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98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lum/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6436" l="8000" r="99600">
                        <a14:foregroundMark x1="11200" y1="7181" x2="98000" y2="6915"/>
                        <a14:foregroundMark x1="12200" y1="2128" x2="99200" y2="1596"/>
                        <a14:foregroundMark x1="9000" y1="1330" x2="8200" y2="77660"/>
                        <a14:foregroundMark x1="10000" y1="9574" x2="98800" y2="77926"/>
                        <a14:foregroundMark x1="9400" y1="17819" x2="94800" y2="79255"/>
                        <a14:foregroundMark x1="10400" y1="32979" x2="78000" y2="82447"/>
                        <a14:foregroundMark x1="23000" y1="16223" x2="31400" y2="19149"/>
                        <a14:foregroundMark x1="10200" y1="40691" x2="79200" y2="86702"/>
                        <a14:foregroundMark x1="34000" y1="11170" x2="36800" y2="15426"/>
                        <a14:foregroundMark x1="43000" y1="8511" x2="46200" y2="15691"/>
                        <a14:foregroundMark x1="19000" y1="0" x2="99600" y2="266"/>
                      </a14:backgroundRemoval>
                    </a14:imgEffect>
                  </a14:imgLayer>
                </a14:imgProps>
              </a:ext>
            </a:extLst>
          </a:blip>
          <a:srcRect l="15121" t="848" r="12555" b="12095"/>
          <a:stretch/>
        </p:blipFill>
        <p:spPr>
          <a:xfrm>
            <a:off x="1892464" y="0"/>
            <a:ext cx="7190576" cy="64808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 smtClean="0">
                <a:solidFill>
                  <a:schemeClr val="accent5">
                    <a:lumMod val="50000"/>
                  </a:schemeClr>
                </a:solidFill>
              </a:rPr>
              <a:t>Fundamentos</a:t>
            </a:r>
            <a:endParaRPr lang="pt-BR" sz="4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Subtítulo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4</a:t>
            </a:fld>
            <a:endParaRPr lang="pt-BR" dirty="0"/>
          </a:p>
        </p:txBody>
      </p:sp>
      <p:sp>
        <p:nvSpPr>
          <p:cNvPr id="10" name="Espaço Reservado para Rodapé 3"/>
          <p:cNvSpPr>
            <a:spLocks noGrp="1"/>
          </p:cNvSpPr>
          <p:nvPr>
            <p:ph type="ftr" sz="quarter" idx="4294967295"/>
          </p:nvPr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Qualificação Mestrado – Matheus Ricardo Uihara Zingarelli</a:t>
            </a:r>
          </a:p>
        </p:txBody>
      </p:sp>
    </p:spTree>
    <p:extLst>
      <p:ext uri="{BB962C8B-B14F-4D97-AF65-F5344CB8AC3E}">
        <p14:creationId xmlns:p14="http://schemas.microsoft.com/office/powerpoint/2010/main" val="317940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Atividades Futuras – Crosstalk</a:t>
            </a:r>
            <a:endParaRPr lang="pt-BR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40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Crosstalk: invasão dos canais de imagem esquerdo e direito devido a isolação incompleta destes (Woods,2011)</a:t>
            </a:r>
          </a:p>
          <a:p>
            <a:endParaRPr lang="pt-BR" dirty="0" smtClean="0"/>
          </a:p>
          <a:p>
            <a:r>
              <a:rPr lang="pt-BR" dirty="0" smtClean="0"/>
              <a:t>Estudo da correlação de imagens para reconstruir luminância do anáglifo complementar</a:t>
            </a:r>
          </a:p>
          <a:p>
            <a:pPr lvl="1"/>
            <a:r>
              <a:rPr lang="pt-BR" dirty="0" smtClean="0"/>
              <a:t>Consequência direta na melhoria do PSNR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58319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41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pPr hangingPunct="0"/>
            <a:r>
              <a:rPr lang="pt-BR" b="1" dirty="0">
                <a:ea typeface="Microsoft YaHei" pitchFamily="2"/>
                <a:cs typeface="Mangal" pitchFamily="2"/>
              </a:rPr>
              <a:t>Andrade &amp; Goularte, </a:t>
            </a:r>
            <a:r>
              <a:rPr lang="pt-BR" b="1" dirty="0" smtClean="0">
                <a:ea typeface="Microsoft YaHei" pitchFamily="2"/>
                <a:cs typeface="Mangal" pitchFamily="2"/>
              </a:rPr>
              <a:t>2009</a:t>
            </a:r>
          </a:p>
          <a:p>
            <a:pPr lvl="1" hangingPunct="0"/>
            <a:r>
              <a:rPr lang="pt-BR" dirty="0">
                <a:ea typeface="Microsoft YaHei" pitchFamily="2"/>
                <a:cs typeface="Mangal" pitchFamily="2"/>
              </a:rPr>
              <a:t>Andrade, L. A., Goularte, R. 2009. Anaglyphic stereoscopic perception on lossy compressed digital videos</a:t>
            </a:r>
            <a:r>
              <a:rPr lang="pt-BR" i="1" dirty="0">
                <a:ea typeface="Microsoft YaHei" pitchFamily="2"/>
                <a:cs typeface="Mangal" pitchFamily="2"/>
              </a:rPr>
              <a:t>. In Proceedings of the XV Brazilian Symposium on Multimedia and the </a:t>
            </a:r>
            <a:r>
              <a:rPr lang="pt-BR" i="1" dirty="0" smtClean="0">
                <a:ea typeface="Microsoft YaHei" pitchFamily="2"/>
                <a:cs typeface="Mangal" pitchFamily="2"/>
              </a:rPr>
              <a:t>Web </a:t>
            </a:r>
            <a:r>
              <a:rPr lang="pt-BR" dirty="0" smtClean="0">
                <a:ea typeface="Microsoft YaHei" pitchFamily="2"/>
                <a:cs typeface="Mangal" pitchFamily="2"/>
              </a:rPr>
              <a:t>(WebMedia </a:t>
            </a:r>
            <a:r>
              <a:rPr lang="pt-BR" dirty="0">
                <a:ea typeface="Microsoft YaHei" pitchFamily="2"/>
                <a:cs typeface="Mangal" pitchFamily="2"/>
              </a:rPr>
              <a:t>'09). Fortaleza, v.1, n.1, 226-233. </a:t>
            </a:r>
            <a:r>
              <a:rPr lang="pt-BR" dirty="0" smtClean="0">
                <a:ea typeface="Microsoft YaHei" pitchFamily="2"/>
                <a:cs typeface="Mangal" pitchFamily="2"/>
              </a:rPr>
              <a:t> DOI=</a:t>
            </a:r>
            <a:r>
              <a:rPr lang="pt-BR" dirty="0" smtClean="0">
                <a:hlinkClick r:id="rId3"/>
              </a:rPr>
              <a:t>10.1145/1858477.1858506</a:t>
            </a:r>
            <a:endParaRPr lang="pt-BR" dirty="0" smtClean="0"/>
          </a:p>
          <a:p>
            <a:pPr hangingPunct="0"/>
            <a:r>
              <a:rPr lang="pt-BR" b="1" dirty="0" smtClean="0">
                <a:ea typeface="Microsoft YaHei" pitchFamily="2"/>
                <a:cs typeface="Mangal" pitchFamily="2"/>
              </a:rPr>
              <a:t>Andrade </a:t>
            </a:r>
            <a:r>
              <a:rPr lang="pt-BR" b="1" dirty="0">
                <a:ea typeface="Microsoft YaHei" pitchFamily="2"/>
                <a:cs typeface="Mangal" pitchFamily="2"/>
              </a:rPr>
              <a:t>&amp; Goularte, </a:t>
            </a:r>
            <a:r>
              <a:rPr lang="pt-BR" b="1" dirty="0" smtClean="0">
                <a:ea typeface="Microsoft YaHei" pitchFamily="2"/>
                <a:cs typeface="Mangal" pitchFamily="2"/>
              </a:rPr>
              <a:t>2010</a:t>
            </a:r>
          </a:p>
          <a:p>
            <a:pPr lvl="1" hangingPunct="0"/>
            <a:r>
              <a:rPr lang="sv-SE" dirty="0">
                <a:ea typeface="Microsoft YaHei" pitchFamily="2"/>
                <a:cs typeface="Mangal" pitchFamily="2"/>
              </a:rPr>
              <a:t>Andrade, L. A., Goularte, R. 2010</a:t>
            </a:r>
            <a:r>
              <a:rPr lang="sv-SE" dirty="0" smtClean="0">
                <a:ea typeface="Microsoft YaHei" pitchFamily="2"/>
                <a:cs typeface="Mangal" pitchFamily="2"/>
              </a:rPr>
              <a:t>. </a:t>
            </a:r>
            <a:r>
              <a:rPr lang="pt-BR" dirty="0" smtClean="0">
                <a:ea typeface="Microsoft YaHei" pitchFamily="2"/>
                <a:cs typeface="Mangal" pitchFamily="2"/>
              </a:rPr>
              <a:t>Uma </a:t>
            </a:r>
            <a:r>
              <a:rPr lang="pt-BR" dirty="0">
                <a:ea typeface="Microsoft YaHei" pitchFamily="2"/>
                <a:cs typeface="Mangal" pitchFamily="2"/>
              </a:rPr>
              <a:t>Análise da Influência </a:t>
            </a:r>
            <a:r>
              <a:rPr lang="pt-BR" dirty="0" smtClean="0">
                <a:ea typeface="Microsoft YaHei" pitchFamily="2"/>
                <a:cs typeface="Mangal" pitchFamily="2"/>
              </a:rPr>
              <a:t>da Subamostragem </a:t>
            </a:r>
            <a:r>
              <a:rPr lang="pt-BR" dirty="0">
                <a:ea typeface="Microsoft YaHei" pitchFamily="2"/>
                <a:cs typeface="Mangal" pitchFamily="2"/>
              </a:rPr>
              <a:t>de Crominância em Vídeos Estereoscópicos </a:t>
            </a:r>
            <a:r>
              <a:rPr lang="pt-BR" dirty="0" smtClean="0">
                <a:ea typeface="Microsoft YaHei" pitchFamily="2"/>
                <a:cs typeface="Mangal" pitchFamily="2"/>
              </a:rPr>
              <a:t>Anaglíficos</a:t>
            </a:r>
            <a:r>
              <a:rPr lang="pt-BR" dirty="0">
                <a:ea typeface="Microsoft YaHei" pitchFamily="2"/>
                <a:cs typeface="Mangal" pitchFamily="2"/>
              </a:rPr>
              <a:t>. </a:t>
            </a:r>
            <a:r>
              <a:rPr lang="pt-BR" i="1" dirty="0" smtClean="0">
                <a:ea typeface="Microsoft YaHei" pitchFamily="2"/>
                <a:cs typeface="Mangal" pitchFamily="2"/>
              </a:rPr>
              <a:t>In </a:t>
            </a:r>
            <a:r>
              <a:rPr lang="pt-BR" i="1" dirty="0">
                <a:ea typeface="Microsoft YaHei" pitchFamily="2"/>
                <a:cs typeface="Mangal" pitchFamily="2"/>
              </a:rPr>
              <a:t>Proceedings of the XVI Brazilian Symposium </a:t>
            </a:r>
            <a:r>
              <a:rPr lang="pt-BR" i="1" dirty="0" smtClean="0">
                <a:ea typeface="Microsoft YaHei" pitchFamily="2"/>
                <a:cs typeface="Mangal" pitchFamily="2"/>
              </a:rPr>
              <a:t>on </a:t>
            </a:r>
            <a:r>
              <a:rPr lang="pt-BR" i="1" dirty="0">
                <a:ea typeface="Microsoft YaHei" pitchFamily="2"/>
                <a:cs typeface="Mangal" pitchFamily="2"/>
              </a:rPr>
              <a:t>Multimedia and the Web </a:t>
            </a:r>
            <a:r>
              <a:rPr lang="pt-BR" dirty="0">
                <a:ea typeface="Microsoft YaHei" pitchFamily="2"/>
                <a:cs typeface="Mangal" pitchFamily="2"/>
              </a:rPr>
              <a:t>(WebMedia '10).</a:t>
            </a:r>
          </a:p>
          <a:p>
            <a:pPr hangingPunct="0"/>
            <a:r>
              <a:rPr lang="pt-BR" b="1" dirty="0">
                <a:ea typeface="Microsoft YaHei" pitchFamily="2"/>
                <a:cs typeface="Mangal" pitchFamily="2"/>
              </a:rPr>
              <a:t>Lipton, </a:t>
            </a:r>
            <a:r>
              <a:rPr lang="pt-BR" b="1" dirty="0" smtClean="0">
                <a:ea typeface="Microsoft YaHei" pitchFamily="2"/>
                <a:cs typeface="Mangal" pitchFamily="2"/>
              </a:rPr>
              <a:t>1997</a:t>
            </a:r>
          </a:p>
          <a:p>
            <a:pPr lvl="1" hangingPunct="0"/>
            <a:r>
              <a:rPr lang="en-US" dirty="0">
                <a:ea typeface="Microsoft YaHei" pitchFamily="2"/>
                <a:cs typeface="Mangal" pitchFamily="2"/>
              </a:rPr>
              <a:t>Lipton, L. 1997</a:t>
            </a:r>
            <a:r>
              <a:rPr lang="en-US" dirty="0" smtClean="0">
                <a:ea typeface="Microsoft YaHei" pitchFamily="2"/>
                <a:cs typeface="Mangal" pitchFamily="2"/>
              </a:rPr>
              <a:t>. Stereo-Vision </a:t>
            </a:r>
            <a:r>
              <a:rPr lang="en-US" dirty="0">
                <a:ea typeface="Microsoft YaHei" pitchFamily="2"/>
                <a:cs typeface="Mangal" pitchFamily="2"/>
              </a:rPr>
              <a:t>Formats for Video and Computer </a:t>
            </a:r>
            <a:r>
              <a:rPr lang="en-US" dirty="0" smtClean="0">
                <a:ea typeface="Microsoft YaHei" pitchFamily="2"/>
                <a:cs typeface="Mangal" pitchFamily="2"/>
              </a:rPr>
              <a:t>Graphics</a:t>
            </a:r>
            <a:r>
              <a:rPr lang="en-US" dirty="0">
                <a:ea typeface="Microsoft YaHei" pitchFamily="2"/>
                <a:cs typeface="Mangal" pitchFamily="2"/>
              </a:rPr>
              <a:t>. </a:t>
            </a:r>
            <a:r>
              <a:rPr lang="en-US" i="1" dirty="0">
                <a:ea typeface="Microsoft YaHei" pitchFamily="2"/>
                <a:cs typeface="Mangal" pitchFamily="2"/>
              </a:rPr>
              <a:t>Proc. SPIE</a:t>
            </a:r>
            <a:r>
              <a:rPr lang="en-US" dirty="0">
                <a:ea typeface="Microsoft YaHei" pitchFamily="2"/>
                <a:cs typeface="Mangal" pitchFamily="2"/>
              </a:rPr>
              <a:t>, 3012, 239 (February. 1997). </a:t>
            </a:r>
            <a:r>
              <a:rPr lang="en-US" dirty="0" smtClean="0">
                <a:ea typeface="Microsoft YaHei" pitchFamily="2"/>
                <a:cs typeface="Mangal" pitchFamily="2"/>
              </a:rPr>
              <a:t>DOI=</a:t>
            </a:r>
            <a:r>
              <a:rPr lang="pt-BR" dirty="0">
                <a:hlinkClick r:id="rId4"/>
              </a:rPr>
              <a:t>10.1117/12.274462</a:t>
            </a:r>
            <a:endParaRPr lang="pt-BR" dirty="0">
              <a:ea typeface="Microsoft YaHei" pitchFamily="2"/>
              <a:cs typeface="Mangal" pitchFamily="2"/>
            </a:endParaRPr>
          </a:p>
          <a:p>
            <a:pPr hangingPunct="0"/>
            <a:r>
              <a:rPr lang="en-US" b="1" dirty="0">
                <a:ea typeface="Microsoft YaHei" pitchFamily="2"/>
                <a:cs typeface="Mangal" pitchFamily="2"/>
              </a:rPr>
              <a:t>Smolic et al, </a:t>
            </a:r>
            <a:r>
              <a:rPr lang="en-US" b="1" dirty="0" smtClean="0">
                <a:ea typeface="Microsoft YaHei" pitchFamily="2"/>
                <a:cs typeface="Mangal" pitchFamily="2"/>
              </a:rPr>
              <a:t>2009</a:t>
            </a:r>
          </a:p>
          <a:p>
            <a:pPr lvl="1" hangingPunct="0"/>
            <a:r>
              <a:rPr lang="en-US" dirty="0">
                <a:ea typeface="Microsoft YaHei" pitchFamily="2"/>
                <a:cs typeface="Mangal" pitchFamily="2"/>
              </a:rPr>
              <a:t>Smolic, A.; Mueller, K.; Merkle, P.; Kauff, P.; Wiegand, T. </a:t>
            </a:r>
            <a:r>
              <a:rPr lang="en-US" dirty="0" smtClean="0">
                <a:ea typeface="Microsoft YaHei" pitchFamily="2"/>
                <a:cs typeface="Mangal" pitchFamily="2"/>
              </a:rPr>
              <a:t>2009. An </a:t>
            </a:r>
            <a:r>
              <a:rPr lang="en-US" dirty="0">
                <a:ea typeface="Microsoft YaHei" pitchFamily="2"/>
                <a:cs typeface="Mangal" pitchFamily="2"/>
              </a:rPr>
              <a:t>Overview of Available and Emerging 3D Video </a:t>
            </a:r>
            <a:r>
              <a:rPr lang="en-US" dirty="0" smtClean="0">
                <a:ea typeface="Microsoft YaHei" pitchFamily="2"/>
                <a:cs typeface="Mangal" pitchFamily="2"/>
              </a:rPr>
              <a:t>Formats and </a:t>
            </a:r>
            <a:r>
              <a:rPr lang="en-US" dirty="0">
                <a:ea typeface="Microsoft YaHei" pitchFamily="2"/>
                <a:cs typeface="Mangal" pitchFamily="2"/>
              </a:rPr>
              <a:t>Depth Enhanced Stereo as Efficient Generic Solution. </a:t>
            </a:r>
            <a:r>
              <a:rPr lang="en-US" dirty="0" smtClean="0">
                <a:ea typeface="Microsoft YaHei" pitchFamily="2"/>
                <a:cs typeface="Mangal" pitchFamily="2"/>
              </a:rPr>
              <a:t>Proceedings </a:t>
            </a:r>
            <a:r>
              <a:rPr lang="en-US" dirty="0">
                <a:ea typeface="Microsoft YaHei" pitchFamily="2"/>
                <a:cs typeface="Mangal" pitchFamily="2"/>
              </a:rPr>
              <a:t>of the 27th conference on Picture Coding </a:t>
            </a:r>
            <a:r>
              <a:rPr lang="en-US" dirty="0" smtClean="0">
                <a:ea typeface="Microsoft YaHei" pitchFamily="2"/>
                <a:cs typeface="Mangal" pitchFamily="2"/>
              </a:rPr>
              <a:t>Symposium</a:t>
            </a:r>
            <a:r>
              <a:rPr lang="en-US" dirty="0">
                <a:ea typeface="Microsoft YaHei" pitchFamily="2"/>
                <a:cs typeface="Mangal" pitchFamily="2"/>
              </a:rPr>
              <a:t>, 2009 (May, 2009), 1-4, 6-8. </a:t>
            </a:r>
            <a:r>
              <a:rPr lang="en-US" dirty="0" smtClean="0">
                <a:ea typeface="Microsoft YaHei" pitchFamily="2"/>
                <a:cs typeface="Mangal" pitchFamily="2"/>
              </a:rPr>
              <a:t>DOI=</a:t>
            </a:r>
            <a:r>
              <a:rPr lang="pt-BR" dirty="0">
                <a:hlinkClick r:id="rId5"/>
              </a:rPr>
              <a:t>10.1109/PCS.2009.5167358</a:t>
            </a:r>
            <a:endParaRPr lang="en-US" dirty="0">
              <a:ea typeface="Microsoft YaHei" pitchFamily="2"/>
              <a:cs typeface="Mangal" pitchFamily="2"/>
            </a:endParaRPr>
          </a:p>
          <a:p>
            <a:pPr hangingPunct="0"/>
            <a:r>
              <a:rPr lang="en-US" b="1" dirty="0">
                <a:ea typeface="Microsoft YaHei" pitchFamily="2"/>
                <a:cs typeface="Mangal" pitchFamily="2"/>
              </a:rPr>
              <a:t>Woods, </a:t>
            </a:r>
            <a:r>
              <a:rPr lang="en-US" b="1" dirty="0" smtClean="0">
                <a:ea typeface="Microsoft YaHei" pitchFamily="2"/>
                <a:cs typeface="Mangal" pitchFamily="2"/>
              </a:rPr>
              <a:t>2011</a:t>
            </a:r>
          </a:p>
          <a:p>
            <a:pPr lvl="1" hangingPunct="0"/>
            <a:r>
              <a:rPr lang="en-US" dirty="0">
                <a:ea typeface="Microsoft YaHei" pitchFamily="2"/>
                <a:cs typeface="Mangal" pitchFamily="2"/>
              </a:rPr>
              <a:t>Woods, A. J. 2011. How are crosstalk and ghosting defined </a:t>
            </a:r>
            <a:r>
              <a:rPr lang="en-US" dirty="0" smtClean="0">
                <a:ea typeface="Microsoft YaHei" pitchFamily="2"/>
                <a:cs typeface="Mangal" pitchFamily="2"/>
              </a:rPr>
              <a:t>in </a:t>
            </a:r>
            <a:r>
              <a:rPr lang="en-US" dirty="0">
                <a:ea typeface="Microsoft YaHei" pitchFamily="2"/>
                <a:cs typeface="Mangal" pitchFamily="2"/>
              </a:rPr>
              <a:t>the stereoscopic literature?. Proc. SPIE (January, 2011), </a:t>
            </a:r>
            <a:r>
              <a:rPr lang="en-US" dirty="0" smtClean="0">
                <a:ea typeface="Microsoft YaHei" pitchFamily="2"/>
                <a:cs typeface="Mangal" pitchFamily="2"/>
              </a:rPr>
              <a:t>7863</a:t>
            </a:r>
            <a:r>
              <a:rPr lang="en-US" dirty="0">
                <a:ea typeface="Microsoft YaHei" pitchFamily="2"/>
                <a:cs typeface="Mangal" pitchFamily="2"/>
              </a:rPr>
              <a:t>, 78630Z. DOI=</a:t>
            </a:r>
            <a:r>
              <a:rPr lang="en-US" dirty="0">
                <a:ea typeface="Microsoft YaHei" pitchFamily="2"/>
                <a:cs typeface="Mangal" pitchFamily="2"/>
                <a:hlinkClick r:id="rId6"/>
              </a:rPr>
              <a:t>10.1117/12.877045</a:t>
            </a:r>
            <a:endParaRPr lang="en-US" dirty="0">
              <a:ea typeface="Microsoft YaHei" pitchFamily="2"/>
              <a:cs typeface="Mangal" pitchFamily="2"/>
            </a:endParaRPr>
          </a:p>
          <a:p>
            <a:pPr hangingPunct="0"/>
            <a:endParaRPr lang="pt-BR" dirty="0"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4347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 – Iconografia</a:t>
            </a:r>
            <a:endParaRPr lang="pt-BR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42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hangingPunct="0"/>
            <a:r>
              <a:rPr lang="pt-BR" dirty="0" smtClean="0">
                <a:ea typeface="Microsoft YaHei" pitchFamily="2"/>
                <a:cs typeface="Mangal" pitchFamily="2"/>
              </a:rPr>
              <a:t>PANASONIC</a:t>
            </a:r>
          </a:p>
          <a:p>
            <a:pPr lvl="1" hangingPunct="0"/>
            <a:r>
              <a:rPr lang="pt-BR" dirty="0" smtClean="0">
                <a:ea typeface="Microsoft YaHei" pitchFamily="2"/>
                <a:cs typeface="Mangal" pitchFamily="2"/>
                <a:hlinkClick r:id="rId3"/>
              </a:rPr>
              <a:t>http</a:t>
            </a:r>
            <a:r>
              <a:rPr lang="pt-BR" dirty="0">
                <a:ea typeface="Microsoft YaHei" pitchFamily="2"/>
                <a:cs typeface="Mangal" pitchFamily="2"/>
                <a:hlinkClick r:id="rId3"/>
              </a:rPr>
              <a:t>://panasonic.biz/sav/broch_bdf/AG-3DA1_e.pdf</a:t>
            </a:r>
            <a:endParaRPr lang="pt-BR" dirty="0">
              <a:ea typeface="Microsoft YaHei" pitchFamily="2"/>
              <a:cs typeface="Mangal" pitchFamily="2"/>
            </a:endParaRPr>
          </a:p>
          <a:p>
            <a:pPr hangingPunct="0"/>
            <a:r>
              <a:rPr lang="pt-BR" dirty="0" smtClean="0">
                <a:ea typeface="Microsoft YaHei" pitchFamily="2"/>
                <a:cs typeface="Mangal" pitchFamily="2"/>
              </a:rPr>
              <a:t>Shrek 3D</a:t>
            </a:r>
          </a:p>
          <a:p>
            <a:pPr lvl="1" hangingPunct="0"/>
            <a:r>
              <a:rPr lang="pt-BR" dirty="0" smtClean="0">
                <a:ea typeface="Microsoft YaHei" pitchFamily="2"/>
                <a:cs typeface="Mangal" pitchFamily="2"/>
                <a:hlinkClick r:id="rId4"/>
              </a:rPr>
              <a:t>http</a:t>
            </a:r>
            <a:r>
              <a:rPr lang="pt-BR" dirty="0">
                <a:ea typeface="Microsoft YaHei" pitchFamily="2"/>
                <a:cs typeface="Mangal" pitchFamily="2"/>
                <a:hlinkClick r:id="rId4"/>
              </a:rPr>
              <a:t>://3dindia.com/wp-content/gallery/shrek-3d-screen-shots/vlcsnap-2010-01-21-10h56m01s188.png</a:t>
            </a:r>
          </a:p>
          <a:p>
            <a:pPr hangingPunct="0"/>
            <a:r>
              <a:rPr lang="pt-BR" dirty="0" smtClean="0">
                <a:ea typeface="Microsoft YaHei" pitchFamily="2"/>
                <a:cs typeface="Mangal" pitchFamily="2"/>
              </a:rPr>
              <a:t>Acesso em 14 de setembro de 2011</a:t>
            </a:r>
            <a:endParaRPr lang="pt-BR" dirty="0"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9705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Matheus\Desktop\Mestrado\2-Disciplinas\Multimidia\questao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980728"/>
            <a:ext cx="4032448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 smtClean="0"/>
              <a:t>Arguição</a:t>
            </a:r>
            <a:endParaRPr lang="pt-BR" sz="4400" dirty="0"/>
          </a:p>
        </p:txBody>
      </p:sp>
      <p:sp>
        <p:nvSpPr>
          <p:cNvPr id="7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endParaRPr lang="pt-BR" sz="12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43</a:t>
            </a:fld>
            <a:endParaRPr lang="pt-BR" dirty="0"/>
          </a:p>
        </p:txBody>
      </p:sp>
      <p:sp>
        <p:nvSpPr>
          <p:cNvPr id="8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4211960" y="6501336"/>
            <a:ext cx="4536504" cy="384048"/>
          </a:xfrm>
        </p:spPr>
        <p:txBody>
          <a:bodyPr/>
          <a:lstStyle/>
          <a:p>
            <a:r>
              <a:rPr lang="pt-BR" dirty="0"/>
              <a:t>Qualificação Mestrado – Matheus Ricardo Uihara Zingarelli</a:t>
            </a:r>
          </a:p>
        </p:txBody>
      </p:sp>
    </p:spTree>
    <p:extLst>
      <p:ext uri="{BB962C8B-B14F-4D97-AF65-F5344CB8AC3E}">
        <p14:creationId xmlns:p14="http://schemas.microsoft.com/office/powerpoint/2010/main" val="158895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 smtClean="0"/>
              <a:t>Fundamentos – Vídeos 3D Estereoscópicos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Disparidade binocular</a:t>
            </a:r>
          </a:p>
          <a:p>
            <a:pPr lvl="1"/>
            <a:r>
              <a:rPr lang="pt-BR" dirty="0"/>
              <a:t>Duas perspectivas </a:t>
            </a:r>
            <a:r>
              <a:rPr lang="pt-BR" dirty="0" smtClean="0"/>
              <a:t>diferentes</a:t>
            </a:r>
          </a:p>
          <a:p>
            <a:pPr lvl="1"/>
            <a:r>
              <a:rPr lang="pt-BR" dirty="0" smtClean="0"/>
              <a:t>Enxergamos somente uma imagem, com percepção de profundidade </a:t>
            </a:r>
            <a:r>
              <a:rPr lang="pt-BR" dirty="0"/>
              <a:t>→ </a:t>
            </a:r>
            <a:r>
              <a:rPr lang="pt-BR" b="1" dirty="0" smtClean="0"/>
              <a:t>estereopsia</a:t>
            </a:r>
          </a:p>
          <a:p>
            <a:r>
              <a:rPr lang="pt-BR" dirty="0"/>
              <a:t>Dois sinais de vídeo → par estéreo</a:t>
            </a:r>
          </a:p>
          <a:p>
            <a:pPr lvl="1"/>
            <a:r>
              <a:rPr lang="pt-BR" dirty="0"/>
              <a:t>Um vídeo para o olho esquerdo e outro para o olho direito</a:t>
            </a:r>
          </a:p>
          <a:p>
            <a:pPr lvl="1"/>
            <a:r>
              <a:rPr lang="pt-BR" dirty="0"/>
              <a:t>Deslocados horizontalmente</a:t>
            </a:r>
          </a:p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5</a:t>
            </a:fld>
            <a:endParaRPr lang="pt-BR" dirty="0"/>
          </a:p>
        </p:txBody>
      </p:sp>
      <p:sp>
        <p:nvSpPr>
          <p:cNvPr id="19" name="Espaço Reservado para Rodapé 3"/>
          <p:cNvSpPr>
            <a:spLocks noGrp="1"/>
          </p:cNvSpPr>
          <p:nvPr>
            <p:ph type="ftr" sz="quarter" idx="4294967295"/>
          </p:nvPr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Qualificação Mestrado – Matheus Ricardo Uihara Zingarelli</a:t>
            </a:r>
          </a:p>
        </p:txBody>
      </p:sp>
    </p:spTree>
    <p:extLst>
      <p:ext uri="{BB962C8B-B14F-4D97-AF65-F5344CB8AC3E}">
        <p14:creationId xmlns:p14="http://schemas.microsoft.com/office/powerpoint/2010/main" val="156884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Fundamentos – Captura e Reprodução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474840" cy="4873752"/>
          </a:xfrm>
        </p:spPr>
        <p:txBody>
          <a:bodyPr/>
          <a:lstStyle/>
          <a:p>
            <a:r>
              <a:rPr lang="pt-BR" dirty="0" smtClean="0"/>
              <a:t>Equipamento especial para captura de vídeos 3D estereoscópicos</a:t>
            </a:r>
          </a:p>
          <a:p>
            <a:pPr lvl="1"/>
            <a:r>
              <a:rPr lang="pt-BR" dirty="0" smtClean="0"/>
              <a:t>Duas lentes, simulando a visão humana</a:t>
            </a:r>
          </a:p>
          <a:p>
            <a:pPr marL="365760" lvl="1" indent="0">
              <a:buNone/>
            </a:pPr>
            <a:endParaRPr lang="pt-BR" dirty="0" smtClean="0"/>
          </a:p>
          <a:p>
            <a:r>
              <a:rPr lang="pt-BR" dirty="0" smtClean="0"/>
              <a:t>Reprodução</a:t>
            </a:r>
          </a:p>
          <a:p>
            <a:pPr lvl="1"/>
            <a:r>
              <a:rPr lang="pt-BR" dirty="0" smtClean="0"/>
              <a:t>Pode requerer projetores e telas especiais, dependendo da técnica de visualização utilizada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6</a:t>
            </a:fld>
            <a:endParaRPr lang="pt-BR" dirty="0"/>
          </a:p>
        </p:txBody>
      </p:sp>
      <p:sp>
        <p:nvSpPr>
          <p:cNvPr id="6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grpSp>
        <p:nvGrpSpPr>
          <p:cNvPr id="8" name="Grupo 7"/>
          <p:cNvGrpSpPr/>
          <p:nvPr/>
        </p:nvGrpSpPr>
        <p:grpSpPr>
          <a:xfrm>
            <a:off x="4932040" y="2490390"/>
            <a:ext cx="3595688" cy="2613958"/>
            <a:chOff x="4932040" y="2490390"/>
            <a:chExt cx="3595688" cy="261395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932040" y="2490390"/>
              <a:ext cx="3595688" cy="2090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CaixaDeTexto 6"/>
            <p:cNvSpPr txBox="1"/>
            <p:nvPr/>
          </p:nvSpPr>
          <p:spPr>
            <a:xfrm>
              <a:off x="4932040" y="4581128"/>
              <a:ext cx="3595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smtClean="0"/>
                <a:t>Câmera para captura 3D estereoscópica (PANASONIC)</a:t>
              </a:r>
              <a:endParaRPr lang="pt-B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5582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9018" y="-1"/>
            <a:ext cx="677640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D9971-FBC4-4232-B226-D3882EA6314B}" type="slidenum">
              <a:rPr lang="pt-BR" smtClean="0"/>
              <a:t>7</a:t>
            </a:fld>
            <a:endParaRPr lang="pt-BR" dirty="0"/>
          </a:p>
        </p:txBody>
      </p:sp>
      <p:sp>
        <p:nvSpPr>
          <p:cNvPr id="7" name="Título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 smtClean="0"/>
              <a:t>Visualização Estereoscópica</a:t>
            </a:r>
            <a:endParaRPr lang="pt-BR" sz="4400" dirty="0"/>
          </a:p>
        </p:txBody>
      </p:sp>
      <p:sp>
        <p:nvSpPr>
          <p:cNvPr id="10" name="Espaço Reservado para Rodapé 3"/>
          <p:cNvSpPr>
            <a:spLocks noGrp="1"/>
          </p:cNvSpPr>
          <p:nvPr>
            <p:ph type="ftr" sz="quarter" idx="4294967295"/>
          </p:nvPr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Qualificação Mestrado – Matheus Ricardo Uihara Zingarelli</a:t>
            </a:r>
          </a:p>
        </p:txBody>
      </p:sp>
    </p:spTree>
    <p:extLst>
      <p:ext uri="{BB962C8B-B14F-4D97-AF65-F5344CB8AC3E}">
        <p14:creationId xmlns:p14="http://schemas.microsoft.com/office/powerpoint/2010/main" val="322453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Visualização Estereoscópica</a:t>
            </a:r>
            <a:endParaRPr lang="pt-BR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859216" cy="4873752"/>
          </a:xfrm>
        </p:spPr>
        <p:txBody>
          <a:bodyPr/>
          <a:lstStyle/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Separação do par estéreo</a:t>
            </a:r>
          </a:p>
          <a:p>
            <a:r>
              <a:rPr lang="pt-BR" dirty="0" smtClean="0"/>
              <a:t>Auxílio de óculos:</a:t>
            </a:r>
          </a:p>
          <a:p>
            <a:pPr lvl="1"/>
            <a:r>
              <a:rPr lang="pt-BR" dirty="0" smtClean="0"/>
              <a:t>Passivo: anaglífico, polarizador</a:t>
            </a:r>
          </a:p>
          <a:p>
            <a:pPr lvl="1"/>
            <a:r>
              <a:rPr lang="pt-BR" dirty="0" smtClean="0"/>
              <a:t>Ativo: obturador</a:t>
            </a:r>
          </a:p>
          <a:p>
            <a:r>
              <a:rPr lang="pt-BR" dirty="0" smtClean="0"/>
              <a:t>Monitores Autoestereoscópicos</a:t>
            </a:r>
            <a:endParaRPr lang="pt-BR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8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grpSp>
        <p:nvGrpSpPr>
          <p:cNvPr id="3" name="Grupo 2"/>
          <p:cNvGrpSpPr/>
          <p:nvPr/>
        </p:nvGrpSpPr>
        <p:grpSpPr>
          <a:xfrm>
            <a:off x="3563888" y="1484784"/>
            <a:ext cx="4824536" cy="2745940"/>
            <a:chOff x="2699792" y="3789040"/>
            <a:chExt cx="4824536" cy="2745940"/>
          </a:xfrm>
        </p:grpSpPr>
        <p:pic>
          <p:nvPicPr>
            <p:cNvPr id="2051" name="Picture 3" descr="E:\versionados\1-Meus-Artigos\Qualificacao\imagens\vlcsnap-2010-01-21-10h56m01s18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792" y="3789040"/>
              <a:ext cx="4824536" cy="2438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2699792" y="6227203"/>
              <a:ext cx="48245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smtClean="0"/>
                <a:t>Quadro de filme estereoscópico (Shrek 3D)</a:t>
              </a:r>
              <a:endParaRPr lang="pt-B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6515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Visualização Estereoscópica – Anaglífica</a:t>
            </a:r>
            <a:endParaRPr lang="pt-BR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sz="quarter" idx="1"/>
          </p:nvPr>
        </p:nvSpPr>
        <p:spPr>
          <a:xfrm>
            <a:off x="539552" y="1484784"/>
            <a:ext cx="7920880" cy="4873752"/>
          </a:xfrm>
        </p:spPr>
        <p:txBody>
          <a:bodyPr>
            <a:normAutofit/>
          </a:bodyPr>
          <a:lstStyle/>
          <a:p>
            <a:r>
              <a:rPr lang="pt-BR" sz="2200" dirty="0" smtClean="0"/>
              <a:t>Método mais simples para visualização estereoscópica</a:t>
            </a:r>
          </a:p>
          <a:p>
            <a:r>
              <a:rPr lang="pt-BR" sz="2200" dirty="0" smtClean="0"/>
              <a:t>Fusão das duas imagens em apenas uma, através de retirada de componentes de cor </a:t>
            </a:r>
          </a:p>
          <a:p>
            <a:r>
              <a:rPr lang="pt-BR" sz="2200" dirty="0" smtClean="0"/>
              <a:t>Óculos especiais com lentes semelhantes → filtro</a:t>
            </a:r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CC2D9971-FBC4-4232-B226-D3882EA6314B}" type="slidenum">
              <a:rPr lang="pt-BR" sz="1400" b="1">
                <a:solidFill>
                  <a:srgbClr val="FFFFFF"/>
                </a:solidFill>
              </a:rPr>
              <a:t>9</a:t>
            </a:fld>
            <a:endParaRPr lang="pt-BR" sz="1400" b="1" dirty="0">
              <a:solidFill>
                <a:srgbClr val="FFFFFF"/>
              </a:solidFill>
            </a:endParaRPr>
          </a:p>
        </p:txBody>
      </p:sp>
      <p:sp>
        <p:nvSpPr>
          <p:cNvPr id="11" name="Espaço Reservado para Rodapé 3"/>
          <p:cNvSpPr txBox="1">
            <a:spLocks/>
          </p:cNvSpPr>
          <p:nvPr/>
        </p:nvSpPr>
        <p:spPr>
          <a:xfrm>
            <a:off x="4211960" y="6492240"/>
            <a:ext cx="4536504" cy="365760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pt-BR"/>
            </a:defPPr>
            <a:lvl1pPr marL="0" algn="l" defTabSz="914400" rtl="0" eaLnBrk="1" latinLnBrk="0" hangingPunct="1">
              <a:defRPr kumimoji="0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Qualificação Mestrado – Matheus Ricardo Uihara Zingarelli</a:t>
            </a:r>
            <a:endParaRPr lang="pt-BR" dirty="0"/>
          </a:p>
        </p:txBody>
      </p:sp>
      <p:grpSp>
        <p:nvGrpSpPr>
          <p:cNvPr id="3" name="Grupo 2"/>
          <p:cNvGrpSpPr/>
          <p:nvPr/>
        </p:nvGrpSpPr>
        <p:grpSpPr>
          <a:xfrm>
            <a:off x="755576" y="3356992"/>
            <a:ext cx="7523563" cy="3074393"/>
            <a:chOff x="790918" y="3758728"/>
            <a:chExt cx="7523563" cy="307439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18" y="3758728"/>
              <a:ext cx="7523563" cy="27666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790918" y="6525344"/>
              <a:ext cx="75235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smtClean="0"/>
                <a:t>Processo de conversão anaglífica verde-magenta</a:t>
              </a:r>
              <a:endParaRPr lang="pt-B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1468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lcão Envidraçado">
  <a:themeElements>
    <a:clrScheme name="Fundição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Balcão Envidraçado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alcão Envidraçad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bubbles</Template>
  <TotalTime>1359</TotalTime>
  <Words>1821</Words>
  <Application>Microsoft Office PowerPoint</Application>
  <PresentationFormat>Apresentação na tela (4:3)</PresentationFormat>
  <Paragraphs>332</Paragraphs>
  <Slides>43</Slides>
  <Notes>39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4" baseType="lpstr">
      <vt:lpstr>Balcão Envidraçado</vt:lpstr>
      <vt:lpstr>Reversão de imagens e vídeos estereoscópicos anaglíficos ao par estéreo original</vt:lpstr>
      <vt:lpstr>Reversão de imagens e vídeos estereoscópicos anaglíficos ao par estéreo original</vt:lpstr>
      <vt:lpstr>Roteiro               .</vt:lpstr>
      <vt:lpstr>Fundamentos</vt:lpstr>
      <vt:lpstr>Fundamentos – Vídeos 3D Estereoscópicos</vt:lpstr>
      <vt:lpstr>Fundamentos – Captura e Reprodução </vt:lpstr>
      <vt:lpstr>Visualização Estereoscópica</vt:lpstr>
      <vt:lpstr>Visualização Estereoscópica</vt:lpstr>
      <vt:lpstr>Visualização Estereoscópica – Anaglífica</vt:lpstr>
      <vt:lpstr>Apresentação do PowerPoint</vt:lpstr>
      <vt:lpstr>Visualização Estereoscópica – Outros Métodos</vt:lpstr>
      <vt:lpstr>Codificação Estereoscópica</vt:lpstr>
      <vt:lpstr>Codificação Estereoscópica – Introdução</vt:lpstr>
      <vt:lpstr>Codificação Estereoscópica – Método de Lipton</vt:lpstr>
      <vt:lpstr>Codificação Estereoscópica – Baseada em Vídeo e Profundidade</vt:lpstr>
      <vt:lpstr>Apresentação do Problema</vt:lpstr>
      <vt:lpstr>Apresentação do Problema – Compressão</vt:lpstr>
      <vt:lpstr>Apresentação do Problema – Incompatibilidade</vt:lpstr>
      <vt:lpstr>Proposta de Pesquisa</vt:lpstr>
      <vt:lpstr>Proposta de Pesquisa – Apresentação</vt:lpstr>
      <vt:lpstr>Proposta de Pesquisa – Como?</vt:lpstr>
      <vt:lpstr>Proposta de Pesquisa – Objetivo</vt:lpstr>
      <vt:lpstr>Atividades Realizadas</vt:lpstr>
      <vt:lpstr>Atividades Realizadas – Tabela de Índice de Cores</vt:lpstr>
      <vt:lpstr>Atividades Realizadas – Tabela de Índice de Cores</vt:lpstr>
      <vt:lpstr>Atividades Realizadas – Tabela de Índice de Cores</vt:lpstr>
      <vt:lpstr>Atividades Realizadas – Compressão</vt:lpstr>
      <vt:lpstr>Atividades Realizadas – Compressão</vt:lpstr>
      <vt:lpstr>Atividades Realizadas – Compressão</vt:lpstr>
      <vt:lpstr>Atividades Realizadas – Compressão</vt:lpstr>
      <vt:lpstr>Atividades Realizadas – Compressão</vt:lpstr>
      <vt:lpstr>Atividades Realizadas – Processo de Conversão Anaglífica</vt:lpstr>
      <vt:lpstr>Atividades Realizadas – Processo de Reversão Anaglífica</vt:lpstr>
      <vt:lpstr>Atividades Realizadas – Resultados Obtidos</vt:lpstr>
      <vt:lpstr>Atividades Realizadas – Novos Resultados</vt:lpstr>
      <vt:lpstr>Atividades Futuras</vt:lpstr>
      <vt:lpstr>Atividades Futuras – PSNR</vt:lpstr>
      <vt:lpstr>Atividades Futuras – Crosstalk</vt:lpstr>
      <vt:lpstr>Apresentação do PowerPoint</vt:lpstr>
      <vt:lpstr>Atividades Futuras – Crosstalk</vt:lpstr>
      <vt:lpstr>Referências</vt:lpstr>
      <vt:lpstr>Referências – Iconografia</vt:lpstr>
      <vt:lpstr>Arguição</vt:lpstr>
    </vt:vector>
  </TitlesOfParts>
  <Company>Intermidia - ICMC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Zingarelli</dc:creator>
  <cp:lastModifiedBy>Matheus Ricardo Uihara Zingarelli</cp:lastModifiedBy>
  <cp:revision>165</cp:revision>
  <cp:lastPrinted>2011-09-13T18:34:45Z</cp:lastPrinted>
  <dcterms:created xsi:type="dcterms:W3CDTF">2011-06-01T12:30:02Z</dcterms:created>
  <dcterms:modified xsi:type="dcterms:W3CDTF">2011-09-14T21:31:18Z</dcterms:modified>
</cp:coreProperties>
</file>